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bookmarkIdSeed="2">
  <p:sldMasterIdLst>
    <p:sldMasterId id="2147483742" r:id="rId1"/>
  </p:sldMasterIdLst>
  <p:notesMasterIdLst>
    <p:notesMasterId r:id="rId32"/>
  </p:notesMasterIdLst>
  <p:handoutMasterIdLst>
    <p:handoutMasterId r:id="rId33"/>
  </p:handoutMasterIdLst>
  <p:sldIdLst>
    <p:sldId id="276" r:id="rId2"/>
    <p:sldId id="442" r:id="rId3"/>
    <p:sldId id="426" r:id="rId4"/>
    <p:sldId id="427" r:id="rId5"/>
    <p:sldId id="428" r:id="rId6"/>
    <p:sldId id="429" r:id="rId7"/>
    <p:sldId id="443" r:id="rId8"/>
    <p:sldId id="446" r:id="rId9"/>
    <p:sldId id="444" r:id="rId10"/>
    <p:sldId id="445" r:id="rId11"/>
    <p:sldId id="447" r:id="rId12"/>
    <p:sldId id="448" r:id="rId13"/>
    <p:sldId id="397" r:id="rId14"/>
    <p:sldId id="453" r:id="rId15"/>
    <p:sldId id="450" r:id="rId16"/>
    <p:sldId id="451" r:id="rId17"/>
    <p:sldId id="452" r:id="rId18"/>
    <p:sldId id="455" r:id="rId19"/>
    <p:sldId id="456" r:id="rId20"/>
    <p:sldId id="457" r:id="rId21"/>
    <p:sldId id="458" r:id="rId22"/>
    <p:sldId id="459" r:id="rId23"/>
    <p:sldId id="467" r:id="rId24"/>
    <p:sldId id="460" r:id="rId25"/>
    <p:sldId id="461" r:id="rId26"/>
    <p:sldId id="463" r:id="rId27"/>
    <p:sldId id="462" r:id="rId28"/>
    <p:sldId id="464" r:id="rId29"/>
    <p:sldId id="466" r:id="rId30"/>
    <p:sldId id="393" r:id="rId31"/>
  </p:sldIdLst>
  <p:sldSz cx="9144000" cy="6858000" type="screen4x3"/>
  <p:notesSz cx="6858000" cy="9144000"/>
  <p:embeddedFontLst>
    <p:embeddedFont>
      <p:font typeface="Calibri" pitchFamily="34" charset="0"/>
      <p:regular r:id="rId34"/>
      <p:bold r:id="rId35"/>
      <p:italic r:id="rId36"/>
      <p:boldItalic r:id="rId37"/>
    </p:embeddedFont>
    <p:embeddedFont>
      <p:font typeface="Wingdings 2" pitchFamily="18" charset="2"/>
      <p:regular r:id="rId38"/>
    </p:embeddedFont>
    <p:embeddedFont>
      <p:font typeface="B Titr" pitchFamily="2" charset="-78"/>
      <p:bold r:id="rId39"/>
    </p:embeddedFont>
  </p:embeddedFontLst>
  <p:custDataLst>
    <p:tags r:id="rId4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FF"/>
    <a:srgbClr val="FFFFFF"/>
    <a:srgbClr val="918CF2"/>
    <a:srgbClr val="FF0080"/>
    <a:srgbClr val="FF00FF"/>
    <a:srgbClr val="5D7E9D"/>
    <a:srgbClr val="19191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37" autoAdjust="0"/>
    <p:restoredTop sz="91677" autoAdjust="0"/>
  </p:normalViewPr>
  <p:slideViewPr>
    <p:cSldViewPr snapToObjects="1">
      <p:cViewPr>
        <p:scale>
          <a:sx n="50" d="100"/>
          <a:sy n="50" d="100"/>
        </p:scale>
        <p:origin x="-1266"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90053AC-0585-42D1-81E7-6AC68E2BFE23}" type="slidenum">
              <a:rPr lang="en-US"/>
              <a:pPr>
                <a:defRPr/>
              </a:pPr>
              <a:t>‹#›</a:t>
            </a:fld>
            <a:endParaRPr lang="en-US"/>
          </a:p>
        </p:txBody>
      </p:sp>
    </p:spTree>
    <p:extLst>
      <p:ext uri="{BB962C8B-B14F-4D97-AF65-F5344CB8AC3E}">
        <p14:creationId xmlns:p14="http://schemas.microsoft.com/office/powerpoint/2010/main" val="202297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B452FE-AEF7-4C78-8751-C0DC241EAE2A}" type="slidenum">
              <a:rPr lang="en-US"/>
              <a:pPr>
                <a:defRPr/>
              </a:pPr>
              <a:t>‹#›</a:t>
            </a:fld>
            <a:endParaRPr lang="en-US"/>
          </a:p>
        </p:txBody>
      </p:sp>
    </p:spTree>
    <p:extLst>
      <p:ext uri="{BB962C8B-B14F-4D97-AF65-F5344CB8AC3E}">
        <p14:creationId xmlns:p14="http://schemas.microsoft.com/office/powerpoint/2010/main" val="396040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C90236-2DA0-4595-85D9-7FA0E16AAEA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860D70-15FC-499B-8228-1BD55A4EC25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CB6854-D40E-4E75-9359-B91E1AAAFDD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CDD5D6-16C9-4177-9386-0EE1A7F5C46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F825D6-DF10-44F5-BE53-772FF89852E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95328B-1FD7-4394-B91E-38C2D217D1C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05AB16E-8625-4C0E-B61C-7080863F22D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7155953-171A-4D67-946E-3C6AF718A6D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968294-1E96-4181-9BCA-ABCA8049FE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D1C08B-494D-41A5-985E-1942E4283B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CD3B6-5E18-4D9D-97F1-4D73B337134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29EF4315-8C3D-478F-AD7C-95D11386CB6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ijan@bidabad.com" TargetMode="External"/><Relationship Id="rId2" Type="http://schemas.openxmlformats.org/officeDocument/2006/relationships/hyperlink" Target="http://www.bidaba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bijan@bidabad.com" TargetMode="External"/><Relationship Id="rId2" Type="http://schemas.openxmlformats.org/officeDocument/2006/relationships/hyperlink" Target="http://www.bidaba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descr="zuavigd3rordhf24wxb.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663788" y="1208310"/>
            <a:ext cx="3921125" cy="445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6*min(max(#ppt_w*#ppt_h,.3),1)-7.4)/-.7*#ppt_w"/>
                                          </p:val>
                                        </p:tav>
                                        <p:tav tm="100000">
                                          <p:val>
                                            <p:strVal val="#ppt_w"/>
                                          </p:val>
                                        </p:tav>
                                      </p:tavLst>
                                    </p:anim>
                                    <p:anim calcmode="lin" valueType="num">
                                      <p:cBhvr>
                                        <p:cTn id="8" dur="2000" fill="hold"/>
                                        <p:tgtEl>
                                          <p:spTgt spid="3"/>
                                        </p:tgtEl>
                                        <p:attrNameLst>
                                          <p:attrName>ppt_h</p:attrName>
                                        </p:attrNameLst>
                                      </p:cBhvr>
                                      <p:tavLst>
                                        <p:tav tm="0">
                                          <p:val>
                                            <p:strVal val="(6*min(max(#ppt_w*#ppt_h,.3),1)-7.4)/-.7*#ppt_h"/>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Solution</a:t>
            </a:r>
            <a:endParaRPr lang="fa-IR" dirty="0">
              <a:cs typeface="B Titr" pitchFamily="2" charset="-78"/>
            </a:endParaRPr>
          </a:p>
        </p:txBody>
      </p:sp>
      <p:sp>
        <p:nvSpPr>
          <p:cNvPr id="3" name="Content Placeholder 2"/>
          <p:cNvSpPr>
            <a:spLocks noGrp="1"/>
          </p:cNvSpPr>
          <p:nvPr>
            <p:ph idx="1"/>
          </p:nvPr>
        </p:nvSpPr>
        <p:spPr/>
        <p:txBody>
          <a:bodyPr>
            <a:normAutofit lnSpcReduction="10000"/>
          </a:bodyPr>
          <a:lstStyle/>
          <a:p>
            <a:pPr algn="l" rtl="0"/>
            <a:r>
              <a:rPr lang="en-US" dirty="0" smtClean="0"/>
              <a:t>In absence </a:t>
            </a:r>
            <a:r>
              <a:rPr lang="en-US" dirty="0"/>
              <a:t>of treasury </a:t>
            </a:r>
            <a:r>
              <a:rPr lang="en-US" dirty="0" smtClean="0"/>
              <a:t>bills</a:t>
            </a:r>
            <a:r>
              <a:rPr lang="en-US" dirty="0"/>
              <a:t>, Islamic government fiscal instruments and monetary instruments cannot assist the government or central bank to apply fiscal and monetary policies. </a:t>
            </a:r>
            <a:endParaRPr lang="en-US" dirty="0" smtClean="0"/>
          </a:p>
          <a:p>
            <a:pPr algn="l" rtl="0"/>
            <a:r>
              <a:rPr lang="en-US" dirty="0" smtClean="0"/>
              <a:t>Therefore</a:t>
            </a:r>
            <a:r>
              <a:rPr lang="en-US" dirty="0"/>
              <a:t>, in compliance with usury prohibition conditions, we have to innovate new financial instrument to tune </a:t>
            </a:r>
            <a:r>
              <a:rPr lang="en-US" dirty="0" smtClean="0"/>
              <a:t>the economy</a:t>
            </a:r>
            <a:r>
              <a:rPr lang="en-US" dirty="0"/>
              <a:t>. </a:t>
            </a:r>
          </a:p>
        </p:txBody>
      </p:sp>
    </p:spTree>
    <p:extLst>
      <p:ext uri="{BB962C8B-B14F-4D97-AF65-F5344CB8AC3E}">
        <p14:creationId xmlns:p14="http://schemas.microsoft.com/office/powerpoint/2010/main" val="105594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Used Solutions</a:t>
            </a:r>
            <a:endParaRPr lang="fa-IR" dirty="0">
              <a:cs typeface="B Titr" pitchFamily="2" charset="-78"/>
            </a:endParaRPr>
          </a:p>
        </p:txBody>
      </p:sp>
      <p:sp>
        <p:nvSpPr>
          <p:cNvPr id="3" name="Content Placeholder 2"/>
          <p:cNvSpPr>
            <a:spLocks noGrp="1"/>
          </p:cNvSpPr>
          <p:nvPr>
            <p:ph idx="1"/>
          </p:nvPr>
        </p:nvSpPr>
        <p:spPr/>
        <p:txBody>
          <a:bodyPr>
            <a:normAutofit fontScale="77500" lnSpcReduction="20000"/>
          </a:bodyPr>
          <a:lstStyle/>
          <a:p>
            <a:pPr algn="l" rtl="0"/>
            <a:r>
              <a:rPr lang="en-US" dirty="0"/>
              <a:t>Islamic notes in some countries such as Malaysia are based upon debt transaction. Generally, debt is a </a:t>
            </a:r>
            <a:r>
              <a:rPr lang="en-US" dirty="0" smtClean="0"/>
              <a:t>commitment</a:t>
            </a:r>
            <a:r>
              <a:rPr lang="en-US" dirty="0"/>
              <a:t>, </a:t>
            </a:r>
            <a:r>
              <a:rPr lang="en-US" dirty="0" smtClean="0"/>
              <a:t>and </a:t>
            </a:r>
            <a:r>
              <a:rPr lang="en-US" dirty="0"/>
              <a:t>selling </a:t>
            </a:r>
            <a:r>
              <a:rPr lang="en-US" dirty="0" smtClean="0"/>
              <a:t>debt </a:t>
            </a:r>
            <a:r>
              <a:rPr lang="en-US" dirty="0"/>
              <a:t>to a third party is called “debt purchase”. </a:t>
            </a:r>
            <a:endParaRPr lang="en-US" dirty="0" smtClean="0"/>
          </a:p>
          <a:p>
            <a:pPr algn="l" rtl="0"/>
            <a:r>
              <a:rPr lang="en-US" dirty="0" smtClean="0"/>
              <a:t>Jurists </a:t>
            </a:r>
            <a:r>
              <a:rPr lang="en-US" dirty="0"/>
              <a:t>have not consensus on the authenticity of </a:t>
            </a:r>
            <a:r>
              <a:rPr lang="en-US" dirty="0"/>
              <a:t>debt purchase; </a:t>
            </a:r>
            <a:r>
              <a:rPr lang="en-US" dirty="0"/>
              <a:t>some believe it is prohibited, some others </a:t>
            </a:r>
            <a:r>
              <a:rPr lang="en-US" dirty="0" smtClean="0"/>
              <a:t>(</a:t>
            </a:r>
            <a:r>
              <a:rPr lang="en-US" i="1" dirty="0" err="1" smtClean="0"/>
              <a:t>Shafeies</a:t>
            </a:r>
            <a:r>
              <a:rPr lang="en-US" dirty="0"/>
              <a:t>) consider it acceptable, and some others (</a:t>
            </a:r>
            <a:r>
              <a:rPr lang="en-US" i="1" dirty="0" err="1"/>
              <a:t>Malekies</a:t>
            </a:r>
            <a:r>
              <a:rPr lang="en-US" dirty="0"/>
              <a:t>) accept it by observing some considerations. </a:t>
            </a:r>
            <a:endParaRPr lang="en-US" dirty="0" smtClean="0"/>
          </a:p>
          <a:p>
            <a:pPr algn="l" rtl="0"/>
            <a:r>
              <a:rPr lang="en-US" dirty="0" smtClean="0"/>
              <a:t>Even </a:t>
            </a:r>
            <a:r>
              <a:rPr lang="en-US" dirty="0"/>
              <a:t>though zero coupon notes do not compromise any interest before maturity, short selling them in primary and secondary markets through superficial methods cannot be used in usury-free systems because it involves usury. </a:t>
            </a:r>
            <a:endParaRPr lang="en-US" dirty="0" smtClean="0"/>
          </a:p>
        </p:txBody>
      </p:sp>
    </p:spTree>
    <p:extLst>
      <p:ext uri="{BB962C8B-B14F-4D97-AF65-F5344CB8AC3E}">
        <p14:creationId xmlns:p14="http://schemas.microsoft.com/office/powerpoint/2010/main" val="360775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a:t>Interest-free bonds</a:t>
            </a:r>
            <a:endParaRPr lang="fa-IR" dirty="0">
              <a:cs typeface="B Titr" pitchFamily="2" charset="-78"/>
            </a:endParaRPr>
          </a:p>
        </p:txBody>
      </p:sp>
      <p:sp>
        <p:nvSpPr>
          <p:cNvPr id="3" name="Content Placeholder 2"/>
          <p:cNvSpPr>
            <a:spLocks noGrp="1"/>
          </p:cNvSpPr>
          <p:nvPr>
            <p:ph idx="1"/>
          </p:nvPr>
        </p:nvSpPr>
        <p:spPr>
          <a:xfrm>
            <a:off x="457200" y="1600200"/>
            <a:ext cx="8229600" cy="5033156"/>
          </a:xfrm>
        </p:spPr>
        <p:txBody>
          <a:bodyPr>
            <a:normAutofit fontScale="62500" lnSpcReduction="20000"/>
          </a:bodyPr>
          <a:lstStyle/>
          <a:p>
            <a:pPr algn="l" rtl="0"/>
            <a:r>
              <a:rPr lang="en-US" dirty="0" smtClean="0"/>
              <a:t>4 </a:t>
            </a:r>
            <a:r>
              <a:rPr lang="en-US" dirty="0"/>
              <a:t>kinds of Interest-free bonds were introduced by Bidabad et al (2011) which are in </a:t>
            </a:r>
            <a:r>
              <a:rPr lang="en-US" dirty="0" smtClean="0"/>
              <a:t>compliance </a:t>
            </a:r>
            <a:r>
              <a:rPr lang="en-US" dirty="0"/>
              <a:t>with Islamic </a:t>
            </a:r>
            <a:r>
              <a:rPr lang="en-US" i="1" dirty="0" err="1"/>
              <a:t>Shariah</a:t>
            </a:r>
            <a:r>
              <a:rPr lang="en-US" dirty="0"/>
              <a:t> (without any </a:t>
            </a:r>
            <a:r>
              <a:rPr lang="en-US" i="1" dirty="0" err="1"/>
              <a:t>Shariah</a:t>
            </a:r>
            <a:r>
              <a:rPr lang="en-US" dirty="0"/>
              <a:t> </a:t>
            </a:r>
            <a:r>
              <a:rPr lang="en-US" dirty="0" smtClean="0"/>
              <a:t>trick). </a:t>
            </a:r>
            <a:r>
              <a:rPr lang="en-US" dirty="0"/>
              <a:t>One of them is </a:t>
            </a:r>
            <a:r>
              <a:rPr lang="en-US" dirty="0"/>
              <a:t>“Interest-Free Treasury Bonds” or simply IFTB </a:t>
            </a:r>
            <a:r>
              <a:rPr lang="en-US" dirty="0"/>
              <a:t>that can be issued by government treasury. </a:t>
            </a:r>
            <a:r>
              <a:rPr lang="en-US" dirty="0" smtClean="0"/>
              <a:t>.</a:t>
            </a:r>
            <a:endParaRPr lang="en-US" dirty="0" smtClean="0"/>
          </a:p>
          <a:p>
            <a:pPr algn="l" rtl="0"/>
            <a:r>
              <a:rPr lang="en-US" dirty="0" smtClean="0"/>
              <a:t>In IFTB funds </a:t>
            </a:r>
            <a:r>
              <a:rPr lang="en-US" dirty="0"/>
              <a:t>are exchanged </a:t>
            </a:r>
            <a:r>
              <a:rPr lang="en-US" dirty="0" smtClean="0"/>
              <a:t>in form </a:t>
            </a:r>
            <a:r>
              <a:rPr lang="en-US" dirty="0"/>
              <a:t>of time-barter as “loan equal to future debt” or, “debt equal to future loan” with “time withdrawal right”. </a:t>
            </a:r>
            <a:endParaRPr lang="en-US" dirty="0" smtClean="0"/>
          </a:p>
          <a:p>
            <a:pPr algn="l" rtl="0"/>
            <a:r>
              <a:rPr lang="en-US" dirty="0" smtClean="0"/>
              <a:t>Price </a:t>
            </a:r>
            <a:r>
              <a:rPr lang="en-US" dirty="0"/>
              <a:t>of IFTB is set at secondary market according to supply and </a:t>
            </a:r>
            <a:r>
              <a:rPr lang="en-US" dirty="0" smtClean="0"/>
              <a:t>demand. Its </a:t>
            </a:r>
            <a:r>
              <a:rPr lang="en-US" dirty="0"/>
              <a:t>yield rate will change proportional </a:t>
            </a:r>
            <a:r>
              <a:rPr lang="en-US" dirty="0" err="1" smtClean="0"/>
              <a:t>toother</a:t>
            </a:r>
            <a:r>
              <a:rPr lang="en-US" dirty="0" smtClean="0"/>
              <a:t>  capitals’ </a:t>
            </a:r>
            <a:r>
              <a:rPr lang="en-US" dirty="0"/>
              <a:t>rate of return in the </a:t>
            </a:r>
            <a:r>
              <a:rPr lang="en-US" dirty="0" smtClean="0"/>
              <a:t>economy.</a:t>
            </a:r>
          </a:p>
          <a:p>
            <a:pPr algn="l" rtl="0"/>
            <a:r>
              <a:rPr lang="en-US" dirty="0" smtClean="0"/>
              <a:t>Central</a:t>
            </a:r>
            <a:r>
              <a:rPr lang="en-US" dirty="0"/>
              <a:t>, commercial, specialized and development banks and money and credit institutions and financial funds which have prudential and legal reserves at central bank, can purchase these bonds</a:t>
            </a:r>
            <a:r>
              <a:rPr lang="en-US" dirty="0" smtClean="0"/>
              <a:t>.</a:t>
            </a:r>
            <a:endParaRPr lang="en-US" dirty="0" smtClean="0"/>
          </a:p>
          <a:p>
            <a:pPr marL="0" indent="0" algn="l" rtl="0">
              <a:buNone/>
            </a:pPr>
            <a:r>
              <a:rPr lang="en-US" dirty="0" smtClean="0"/>
              <a:t>_________________________________________________________</a:t>
            </a:r>
            <a:endParaRPr lang="en-US" dirty="0" smtClean="0"/>
          </a:p>
          <a:p>
            <a:pPr algn="l" rtl="0"/>
            <a:r>
              <a:rPr lang="en-US" dirty="0" smtClean="0"/>
              <a:t>- </a:t>
            </a:r>
            <a:r>
              <a:rPr lang="en-US" dirty="0"/>
              <a:t>Bidabad, Bijan, et. </a:t>
            </a:r>
            <a:r>
              <a:rPr lang="en-US" dirty="0" smtClean="0"/>
              <a:t>al</a:t>
            </a:r>
            <a:r>
              <a:rPr lang="en-US" dirty="0"/>
              <a:t>.; Interest-Free Bonds and Central Banking Monetary Instruments. International Journal of Business and Management Science. Vol. 3, no. 3, August 2011</a:t>
            </a:r>
            <a:r>
              <a:rPr lang="en-US" dirty="0" smtClean="0"/>
              <a:t>.</a:t>
            </a:r>
            <a:endParaRPr lang="en-US" dirty="0"/>
          </a:p>
        </p:txBody>
      </p:sp>
    </p:spTree>
    <p:extLst>
      <p:ext uri="{BB962C8B-B14F-4D97-AF65-F5344CB8AC3E}">
        <p14:creationId xmlns:p14="http://schemas.microsoft.com/office/powerpoint/2010/main" val="260818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cs typeface="B Titr" pitchFamily="2" charset="-78"/>
              </a:rPr>
              <a:t>IFTB</a:t>
            </a:r>
            <a:endParaRPr lang="fa-IR" b="1" dirty="0">
              <a:cs typeface="B Titr" pitchFamily="2" charset="-78"/>
            </a:endParaRPr>
          </a:p>
        </p:txBody>
      </p:sp>
      <p:sp>
        <p:nvSpPr>
          <p:cNvPr id="172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20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5" name="Object 4"/>
          <p:cNvGraphicFramePr>
            <a:graphicFrameLocks noChangeAspect="1"/>
          </p:cNvGraphicFramePr>
          <p:nvPr>
            <p:extLst>
              <p:ext uri="{D42A27DB-BD31-4B8C-83A1-F6EECF244321}">
                <p14:modId xmlns:p14="http://schemas.microsoft.com/office/powerpoint/2010/main" val="1206892110"/>
              </p:ext>
            </p:extLst>
          </p:nvPr>
        </p:nvGraphicFramePr>
        <p:xfrm>
          <a:off x="457200" y="1406042"/>
          <a:ext cx="7679196" cy="5399435"/>
        </p:xfrm>
        <a:graphic>
          <a:graphicData uri="http://schemas.openxmlformats.org/presentationml/2006/ole">
            <mc:AlternateContent xmlns:mc="http://schemas.openxmlformats.org/markup-compatibility/2006">
              <mc:Choice xmlns:v="urn:schemas-microsoft-com:vml" Requires="v">
                <p:oleObj spid="_x0000_s172064" name="Visio" r:id="rId3" imgW="9398814" imgH="6612718" progId="Visio.Drawing.11">
                  <p:embed/>
                </p:oleObj>
              </mc:Choice>
              <mc:Fallback>
                <p:oleObj name="Visio" r:id="rId3" imgW="9398814" imgH="6612718" progId="Visio.Drawing.11">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06042"/>
                        <a:ext cx="7679196" cy="5399435"/>
                      </a:xfrm>
                      <a:prstGeom prst="rect">
                        <a:avLst/>
                      </a:prstGeom>
                      <a:noFill/>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IFTB rule</a:t>
            </a:r>
            <a:endParaRPr lang="fa-IR" dirty="0">
              <a:cs typeface="B Titr" pitchFamily="2" charset="-78"/>
            </a:endParaRP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algn="l" rtl="0"/>
            <a:r>
              <a:rPr lang="en-US" dirty="0" smtClean="0"/>
              <a:t>By </a:t>
            </a:r>
            <a:r>
              <a:rPr lang="en-US" dirty="0"/>
              <a:t>buying these </a:t>
            </a:r>
            <a:r>
              <a:rPr lang="en-US" dirty="0" smtClean="0"/>
              <a:t>notes, </a:t>
            </a:r>
            <a:r>
              <a:rPr lang="en-US" dirty="0"/>
              <a:t>the buyer will have the right to obtain interest-free loan for the same period from the seller at maturity</a:t>
            </a:r>
            <a:r>
              <a:rPr lang="en-US" dirty="0" smtClean="0"/>
              <a:t>.</a:t>
            </a:r>
          </a:p>
          <a:p>
            <a:pPr algn="l" rtl="0"/>
            <a:r>
              <a:rPr lang="en-US" dirty="0" smtClean="0"/>
              <a:t>The </a:t>
            </a:r>
            <a:r>
              <a:rPr lang="en-US" dirty="0"/>
              <a:t>buyer and </a:t>
            </a:r>
            <a:r>
              <a:rPr lang="en-US" dirty="0" smtClean="0"/>
              <a:t>seller agree </a:t>
            </a:r>
            <a:r>
              <a:rPr lang="en-US" dirty="0"/>
              <a:t>to select a combination of the amount and maturity so that the buyer can select ratios less/more or equal to one of the amount in proportion to maturity time by which the result of multiplications of the amount and time for both loans become equal. </a:t>
            </a:r>
            <a:endParaRPr lang="en-US" dirty="0" smtClean="0"/>
          </a:p>
          <a:p>
            <a:pPr algn="l" rtl="0"/>
            <a:r>
              <a:rPr lang="en-US" dirty="0" smtClean="0"/>
              <a:t>In </a:t>
            </a:r>
            <a:r>
              <a:rPr lang="en-US" dirty="0"/>
              <a:t>practice, these two loans have two different maturity times. Actually there are two periods and two maturities. </a:t>
            </a:r>
            <a:endParaRPr lang="en-US" dirty="0" smtClean="0"/>
          </a:p>
          <a:p>
            <a:pPr algn="l" rtl="0"/>
            <a:r>
              <a:rPr lang="en-US" dirty="0" smtClean="0"/>
              <a:t>The </a:t>
            </a:r>
            <a:r>
              <a:rPr lang="en-US" dirty="0"/>
              <a:t>first period starts from the selling time of bonds until the first maturity in which the seller becomes debtor and the buyer becomes creditor, and the second period starts from the first maturity date and ends after the payback of the interest-free loan. </a:t>
            </a:r>
            <a:endParaRPr lang="en-US" dirty="0" smtClean="0"/>
          </a:p>
          <a:p>
            <a:pPr algn="l" rtl="0"/>
            <a:r>
              <a:rPr lang="en-US" dirty="0" smtClean="0"/>
              <a:t>The </a:t>
            </a:r>
            <a:r>
              <a:rPr lang="en-US" dirty="0"/>
              <a:t>receiver of the interest-free loan will become debtor and the one who has provided the loan becomes creditor in the second period.</a:t>
            </a:r>
          </a:p>
        </p:txBody>
      </p:sp>
    </p:spTree>
    <p:extLst>
      <p:ext uri="{BB962C8B-B14F-4D97-AF65-F5344CB8AC3E}">
        <p14:creationId xmlns:p14="http://schemas.microsoft.com/office/powerpoint/2010/main" val="397138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Loan </a:t>
            </a:r>
            <a:r>
              <a:rPr lang="en-US" b="1" dirty="0"/>
              <a:t>equal to future debt</a:t>
            </a:r>
            <a:endParaRPr lang="fa-IR" dirty="0">
              <a:cs typeface="B Titr" pitchFamily="2" charset="-78"/>
            </a:endParaRPr>
          </a:p>
        </p:txBody>
      </p:sp>
      <p:sp>
        <p:nvSpPr>
          <p:cNvPr id="3" name="Content Placeholder 2"/>
          <p:cNvSpPr>
            <a:spLocks noGrp="1"/>
          </p:cNvSpPr>
          <p:nvPr>
            <p:ph idx="1"/>
          </p:nvPr>
        </p:nvSpPr>
        <p:spPr/>
        <p:txBody>
          <a:bodyPr>
            <a:normAutofit fontScale="85000" lnSpcReduction="20000"/>
          </a:bodyPr>
          <a:lstStyle/>
          <a:p>
            <a:pPr algn="l" rtl="0"/>
            <a:r>
              <a:rPr lang="en-US" dirty="0" smtClean="0"/>
              <a:t>By </a:t>
            </a:r>
            <a:r>
              <a:rPr lang="en-US" dirty="0"/>
              <a:t>buying $A bonds with maturity of N months, the buyer will have the right to obtain $A interest-free loan for a period of N months from the </a:t>
            </a:r>
            <a:r>
              <a:rPr lang="en-US" dirty="0" smtClean="0"/>
              <a:t>issuer. </a:t>
            </a:r>
          </a:p>
          <a:p>
            <a:pPr algn="l" rtl="0"/>
            <a:r>
              <a:rPr lang="en-US" dirty="0" smtClean="0"/>
              <a:t>Buyer </a:t>
            </a:r>
            <a:r>
              <a:rPr lang="en-US" dirty="0"/>
              <a:t>and seller </a:t>
            </a:r>
            <a:r>
              <a:rPr lang="en-US" dirty="0" smtClean="0"/>
              <a:t>agree </a:t>
            </a:r>
            <a:r>
              <a:rPr lang="en-US" dirty="0"/>
              <a:t>on fixing combinations of $A and N months so that </a:t>
            </a:r>
            <a:r>
              <a:rPr lang="en-US" dirty="0" smtClean="0"/>
              <a:t>the </a:t>
            </a:r>
            <a:r>
              <a:rPr lang="en-US" dirty="0"/>
              <a:t>amount of money multiplied by time </a:t>
            </a:r>
            <a:r>
              <a:rPr lang="en-US" dirty="0" smtClean="0"/>
              <a:t>be </a:t>
            </a:r>
            <a:r>
              <a:rPr lang="en-US" dirty="0"/>
              <a:t>equal to A×N. </a:t>
            </a:r>
            <a:endParaRPr lang="en-US" dirty="0" smtClean="0"/>
          </a:p>
          <a:p>
            <a:pPr algn="l" rtl="0"/>
            <a:r>
              <a:rPr lang="en-US" dirty="0" smtClean="0"/>
              <a:t>That is buyer </a:t>
            </a:r>
            <a:r>
              <a:rPr lang="en-US" dirty="0"/>
              <a:t>instead of A Dollars, can borrow A/2 Dollars for 2N </a:t>
            </a:r>
            <a:r>
              <a:rPr lang="en-US" dirty="0" smtClean="0"/>
              <a:t>months, </a:t>
            </a:r>
            <a:r>
              <a:rPr lang="en-US" dirty="0"/>
              <a:t>or $A/3 for 3N months at the N</a:t>
            </a:r>
            <a:r>
              <a:rPr lang="en-US" baseline="30000" dirty="0"/>
              <a:t>th </a:t>
            </a:r>
            <a:r>
              <a:rPr lang="en-US" dirty="0"/>
              <a:t>month. Where, in all cases the result will be equal to A×N. </a:t>
            </a:r>
            <a:endParaRPr lang="en-US" dirty="0" smtClean="0"/>
          </a:p>
          <a:p>
            <a:pPr algn="l" rtl="0"/>
            <a:r>
              <a:rPr lang="en-US" dirty="0" smtClean="0"/>
              <a:t>That </a:t>
            </a:r>
            <a:r>
              <a:rPr lang="en-US" dirty="0"/>
              <a:t>is: (A/2)×(2N)=(A/3)×(3N)=A×N or generally </a:t>
            </a:r>
            <a:r>
              <a:rPr lang="en-US" dirty="0" smtClean="0"/>
              <a:t>speaking.</a:t>
            </a:r>
            <a:endParaRPr lang="en-US" dirty="0"/>
          </a:p>
        </p:txBody>
      </p:sp>
    </p:spTree>
    <p:extLst>
      <p:ext uri="{BB962C8B-B14F-4D97-AF65-F5344CB8AC3E}">
        <p14:creationId xmlns:p14="http://schemas.microsoft.com/office/powerpoint/2010/main" val="105832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Maturities</a:t>
            </a:r>
            <a:endParaRPr lang="fa-IR" dirty="0">
              <a:cs typeface="B Titr" pitchFamily="2" charset="-78"/>
            </a:endParaRPr>
          </a:p>
        </p:txBody>
      </p:sp>
      <p:sp>
        <p:nvSpPr>
          <p:cNvPr id="3" name="Content Placeholder 2"/>
          <p:cNvSpPr>
            <a:spLocks noGrp="1"/>
          </p:cNvSpPr>
          <p:nvPr>
            <p:ph idx="1"/>
          </p:nvPr>
        </p:nvSpPr>
        <p:spPr/>
        <p:txBody>
          <a:bodyPr>
            <a:normAutofit fontScale="85000" lnSpcReduction="20000"/>
          </a:bodyPr>
          <a:lstStyle/>
          <a:p>
            <a:pPr algn="l" rtl="0"/>
            <a:r>
              <a:rPr lang="en-US" dirty="0" smtClean="0"/>
              <a:t>These </a:t>
            </a:r>
            <a:r>
              <a:rPr lang="en-US" dirty="0"/>
              <a:t>bonds have two time periods and two maturity </a:t>
            </a:r>
            <a:r>
              <a:rPr lang="en-US" dirty="0" smtClean="0"/>
              <a:t>dates. </a:t>
            </a:r>
            <a:r>
              <a:rPr lang="en-US" dirty="0"/>
              <a:t>The first period is equal to N months from the selling time to first maturity, and the second time period is from the first maturity date (N) until the payback date of funds </a:t>
            </a:r>
            <a:r>
              <a:rPr lang="en-US" dirty="0" smtClean="0"/>
              <a:t>or </a:t>
            </a:r>
            <a:r>
              <a:rPr lang="en-US" dirty="0"/>
              <a:t>second </a:t>
            </a:r>
            <a:r>
              <a:rPr lang="en-US" dirty="0" smtClean="0"/>
              <a:t>maturity. </a:t>
            </a:r>
          </a:p>
          <a:p>
            <a:pPr algn="l" rtl="0"/>
            <a:r>
              <a:rPr lang="en-US" dirty="0" smtClean="0"/>
              <a:t>The </a:t>
            </a:r>
            <a:r>
              <a:rPr lang="en-US" dirty="0"/>
              <a:t>first maturity is when the seller of papers is obliged to provide the loan equal to A dollars for N months, or A/k dollars for </a:t>
            </a:r>
            <a:r>
              <a:rPr lang="en-US" dirty="0" err="1"/>
              <a:t>kN</a:t>
            </a:r>
            <a:r>
              <a:rPr lang="en-US" dirty="0"/>
              <a:t> months to the buyer. Therefore, the first maturity occurs at the end of N months. </a:t>
            </a:r>
            <a:endParaRPr lang="en-US" dirty="0" smtClean="0"/>
          </a:p>
          <a:p>
            <a:pPr algn="l" rtl="0"/>
            <a:r>
              <a:rPr lang="en-US" dirty="0" smtClean="0"/>
              <a:t>The </a:t>
            </a:r>
            <a:r>
              <a:rPr lang="en-US" dirty="0"/>
              <a:t>second maturity is at the end of contract when the seller will receive back his funds after </a:t>
            </a:r>
            <a:r>
              <a:rPr lang="en-US" dirty="0" err="1"/>
              <a:t>kN+N</a:t>
            </a:r>
            <a:r>
              <a:rPr lang="en-US" dirty="0"/>
              <a:t> months after selling time.</a:t>
            </a:r>
          </a:p>
        </p:txBody>
      </p:sp>
    </p:spTree>
    <p:extLst>
      <p:ext uri="{BB962C8B-B14F-4D97-AF65-F5344CB8AC3E}">
        <p14:creationId xmlns:p14="http://schemas.microsoft.com/office/powerpoint/2010/main" val="137968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Transaction of IFTB</a:t>
            </a:r>
            <a:endParaRPr lang="fa-IR" dirty="0">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gn="l" rtl="0"/>
            <a:r>
              <a:rPr lang="en-US" dirty="0" smtClean="0"/>
              <a:t>Banks </a:t>
            </a:r>
            <a:r>
              <a:rPr lang="en-US" dirty="0"/>
              <a:t>have prudential and legal reserves at central bank, they will not face loan defaults. </a:t>
            </a:r>
            <a:r>
              <a:rPr lang="en-US" dirty="0" smtClean="0"/>
              <a:t>They </a:t>
            </a:r>
            <a:r>
              <a:rPr lang="en-US" dirty="0"/>
              <a:t>can transact these papers in </a:t>
            </a:r>
            <a:r>
              <a:rPr lang="en-US" dirty="0" smtClean="0"/>
              <a:t>Secondary Market. </a:t>
            </a:r>
            <a:endParaRPr lang="en-US" dirty="0" smtClean="0"/>
          </a:p>
          <a:p>
            <a:pPr algn="l" rtl="0"/>
            <a:r>
              <a:rPr lang="en-US" dirty="0" smtClean="0"/>
              <a:t>Buyers </a:t>
            </a:r>
            <a:r>
              <a:rPr lang="en-US" dirty="0"/>
              <a:t>and sellers at this market </a:t>
            </a:r>
            <a:r>
              <a:rPr lang="en-US" dirty="0" smtClean="0"/>
              <a:t>are commercial</a:t>
            </a:r>
            <a:r>
              <a:rPr lang="en-US" dirty="0"/>
              <a:t>, specialized and development banks and money and credit institutions and reputable funds whom are supervised by central bank and have prudential and legal reserves at central bank. </a:t>
            </a:r>
            <a:endParaRPr lang="en-US" dirty="0" smtClean="0"/>
          </a:p>
          <a:p>
            <a:pPr algn="l" rtl="0"/>
            <a:r>
              <a:rPr lang="en-US" dirty="0" smtClean="0"/>
              <a:t>Government </a:t>
            </a:r>
            <a:r>
              <a:rPr lang="en-US" dirty="0"/>
              <a:t>and private sector can enter this market by considering certain conditions.</a:t>
            </a:r>
          </a:p>
        </p:txBody>
      </p:sp>
    </p:spTree>
    <p:extLst>
      <p:ext uri="{BB962C8B-B14F-4D97-AF65-F5344CB8AC3E}">
        <p14:creationId xmlns:p14="http://schemas.microsoft.com/office/powerpoint/2010/main" val="398754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Shariah</a:t>
            </a:r>
            <a:r>
              <a:rPr lang="en-US" b="1" dirty="0"/>
              <a:t> and Legal Permissions of Interest-Free Bonds</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dirty="0"/>
              <a:t>Essentially, IFTB is a document which defines two different rights pertaining between two transacting parties. The seller of the notes commits to provide the buyer a loan equal with the amount he has bought, and for the same period of time. The simple description of the subject is that two persons decide to render equal funds to each other for equal periods as deposit. </a:t>
            </a:r>
            <a:endParaRPr lang="en-US" dirty="0" smtClean="0"/>
          </a:p>
          <a:p>
            <a:pPr algn="l" rtl="0"/>
            <a:r>
              <a:rPr lang="en-US" dirty="0" smtClean="0"/>
              <a:t>No </a:t>
            </a:r>
            <a:r>
              <a:rPr lang="en-US" dirty="0"/>
              <a:t>extra privilege is considered for neither parties. </a:t>
            </a:r>
            <a:endParaRPr lang="en-US" dirty="0" smtClean="0"/>
          </a:p>
          <a:p>
            <a:pPr algn="l" rtl="0"/>
            <a:r>
              <a:rPr lang="en-US" dirty="0" smtClean="0"/>
              <a:t>The </a:t>
            </a:r>
            <a:r>
              <a:rPr lang="en-US" dirty="0"/>
              <a:t>holder of the </a:t>
            </a:r>
            <a:r>
              <a:rPr lang="en-US" dirty="0" smtClean="0"/>
              <a:t>bond </a:t>
            </a:r>
            <a:r>
              <a:rPr lang="en-US" dirty="0"/>
              <a:t>obtains the right to receive interest-free loan at maturity, he can transfer his right to a third party. </a:t>
            </a:r>
          </a:p>
        </p:txBody>
      </p:sp>
    </p:spTree>
    <p:extLst>
      <p:ext uri="{BB962C8B-B14F-4D97-AF65-F5344CB8AC3E}">
        <p14:creationId xmlns:p14="http://schemas.microsoft.com/office/powerpoint/2010/main" val="363258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Shariah</a:t>
            </a:r>
            <a:r>
              <a:rPr lang="en-US" b="1" dirty="0"/>
              <a:t> and Legal Permissions of Interest-Free Bonds</a:t>
            </a:r>
            <a:endParaRPr lang="en-US" dirty="0"/>
          </a:p>
        </p:txBody>
      </p:sp>
      <p:sp>
        <p:nvSpPr>
          <p:cNvPr id="3" name="Content Placeholder 2"/>
          <p:cNvSpPr>
            <a:spLocks noGrp="1"/>
          </p:cNvSpPr>
          <p:nvPr>
            <p:ph idx="1"/>
          </p:nvPr>
        </p:nvSpPr>
        <p:spPr>
          <a:xfrm>
            <a:off x="215516" y="1600200"/>
            <a:ext cx="8640960" cy="4525963"/>
          </a:xfrm>
        </p:spPr>
        <p:txBody>
          <a:bodyPr>
            <a:normAutofit fontScale="70000" lnSpcReduction="20000"/>
          </a:bodyPr>
          <a:lstStyle/>
          <a:p>
            <a:pPr algn="l" rtl="0"/>
            <a:r>
              <a:rPr lang="en-US" dirty="0"/>
              <a:t>The spiritual reference of the verses 278-281 of Surah of </a:t>
            </a:r>
            <a:r>
              <a:rPr lang="en-US" i="1" dirty="0" err="1"/>
              <a:t>Baqarah</a:t>
            </a:r>
            <a:r>
              <a:rPr lang="en-US" dirty="0"/>
              <a:t>: “</a:t>
            </a:r>
            <a:r>
              <a:rPr lang="en-US" b="1" dirty="0"/>
              <a:t>Your capitals will be yours, you won’t suppress and will not be suppressed</a:t>
            </a:r>
            <a:r>
              <a:rPr lang="en-US" dirty="0"/>
              <a:t>” approves the correctness of Interest-Free Bonds. </a:t>
            </a:r>
            <a:r>
              <a:rPr lang="en-US" dirty="0" smtClean="0"/>
              <a:t>According </a:t>
            </a:r>
            <a:r>
              <a:rPr lang="en-US" dirty="0"/>
              <a:t>to “</a:t>
            </a:r>
            <a:r>
              <a:rPr lang="en-US" b="1" dirty="0"/>
              <a:t>Your capitals will be yours</a:t>
            </a:r>
            <a:r>
              <a:rPr lang="en-US" dirty="0"/>
              <a:t>”, the principal loan will be returned to the lender, and in order to prevent doing any oppression, or being oppressed “</a:t>
            </a:r>
            <a:r>
              <a:rPr lang="en-US" b="1" dirty="0"/>
              <a:t>You won’t suppress and will not be suppressed</a:t>
            </a:r>
            <a:r>
              <a:rPr lang="en-US" dirty="0"/>
              <a:t>”, he will receive loan in an equal amount of what he had lend which is exactly in compliance with the meaning of this verse</a:t>
            </a:r>
            <a:r>
              <a:rPr lang="en-US" dirty="0" smtClean="0"/>
              <a:t>.</a:t>
            </a:r>
          </a:p>
          <a:p>
            <a:pPr marL="0" indent="0" algn="l" rtl="0">
              <a:buNone/>
            </a:pPr>
            <a:endParaRPr lang="en-US" dirty="0" smtClean="0"/>
          </a:p>
          <a:p>
            <a:pPr algn="r">
              <a:lnSpc>
                <a:spcPct val="120000"/>
              </a:lnSpc>
            </a:pPr>
            <a:r>
              <a:rPr lang="fa-IR" sz="3400" dirty="0" err="1" smtClean="0"/>
              <a:t>يَا</a:t>
            </a:r>
            <a:r>
              <a:rPr lang="fa-IR" sz="3400" dirty="0" smtClean="0"/>
              <a:t> </a:t>
            </a:r>
            <a:r>
              <a:rPr lang="fa-IR" sz="3400" dirty="0" err="1"/>
              <a:t>أَيُّهَا</a:t>
            </a:r>
            <a:r>
              <a:rPr lang="fa-IR" sz="3400" dirty="0"/>
              <a:t> </a:t>
            </a:r>
            <a:r>
              <a:rPr lang="fa-IR" sz="3400" dirty="0" err="1"/>
              <a:t>الَّذِينَ</a:t>
            </a:r>
            <a:r>
              <a:rPr lang="fa-IR" sz="3400" dirty="0"/>
              <a:t> </a:t>
            </a:r>
            <a:r>
              <a:rPr lang="fa-IR" sz="3400" dirty="0" err="1"/>
              <a:t>آمَنُواْ</a:t>
            </a:r>
            <a:r>
              <a:rPr lang="fa-IR" sz="3400" dirty="0"/>
              <a:t> </a:t>
            </a:r>
            <a:r>
              <a:rPr lang="fa-IR" sz="3400" dirty="0" err="1"/>
              <a:t>اتَّقُواْ</a:t>
            </a:r>
            <a:r>
              <a:rPr lang="fa-IR" sz="3400" dirty="0"/>
              <a:t> </a:t>
            </a:r>
            <a:r>
              <a:rPr lang="fa-IR" sz="3400" dirty="0" err="1"/>
              <a:t>اللّهَ</a:t>
            </a:r>
            <a:r>
              <a:rPr lang="fa-IR" sz="3400" dirty="0"/>
              <a:t> </a:t>
            </a:r>
            <a:r>
              <a:rPr lang="fa-IR" sz="3400" dirty="0" err="1"/>
              <a:t>وَذَرُواْ</a:t>
            </a:r>
            <a:r>
              <a:rPr lang="fa-IR" sz="3400" dirty="0"/>
              <a:t> </a:t>
            </a:r>
            <a:r>
              <a:rPr lang="fa-IR" sz="3400" dirty="0" err="1"/>
              <a:t>مَا</a:t>
            </a:r>
            <a:r>
              <a:rPr lang="fa-IR" sz="3400" dirty="0"/>
              <a:t> </a:t>
            </a:r>
            <a:r>
              <a:rPr lang="fa-IR" sz="3400" dirty="0" err="1"/>
              <a:t>بَقِيَ</a:t>
            </a:r>
            <a:r>
              <a:rPr lang="fa-IR" sz="3400" dirty="0"/>
              <a:t> </a:t>
            </a:r>
            <a:r>
              <a:rPr lang="fa-IR" sz="3400" dirty="0" err="1"/>
              <a:t>مِنَ</a:t>
            </a:r>
            <a:r>
              <a:rPr lang="fa-IR" sz="3400" dirty="0"/>
              <a:t> </a:t>
            </a:r>
            <a:r>
              <a:rPr lang="fa-IR" sz="3400" dirty="0" err="1"/>
              <a:t>الرِّبَا</a:t>
            </a:r>
            <a:r>
              <a:rPr lang="fa-IR" sz="3400" dirty="0"/>
              <a:t> </a:t>
            </a:r>
            <a:r>
              <a:rPr lang="fa-IR" sz="3400" dirty="0" err="1"/>
              <a:t>إِن</a:t>
            </a:r>
            <a:r>
              <a:rPr lang="fa-IR" sz="3400" dirty="0"/>
              <a:t> </a:t>
            </a:r>
            <a:r>
              <a:rPr lang="fa-IR" sz="3400" dirty="0" err="1"/>
              <a:t>كُنتُم</a:t>
            </a:r>
            <a:r>
              <a:rPr lang="fa-IR" sz="3400" dirty="0"/>
              <a:t> </a:t>
            </a:r>
            <a:r>
              <a:rPr lang="fa-IR" sz="3400" dirty="0" err="1"/>
              <a:t>مُّؤْمِنِينَ</a:t>
            </a:r>
            <a:r>
              <a:rPr lang="fa-IR" sz="3400" dirty="0"/>
              <a:t>. </a:t>
            </a:r>
            <a:r>
              <a:rPr lang="fa-IR" sz="3400" dirty="0" err="1"/>
              <a:t>فَإِن</a:t>
            </a:r>
            <a:r>
              <a:rPr lang="fa-IR" sz="3400" dirty="0"/>
              <a:t> </a:t>
            </a:r>
            <a:r>
              <a:rPr lang="fa-IR" sz="3400" dirty="0" err="1"/>
              <a:t>لَّمْ</a:t>
            </a:r>
            <a:r>
              <a:rPr lang="fa-IR" sz="3400" dirty="0"/>
              <a:t> </a:t>
            </a:r>
            <a:r>
              <a:rPr lang="fa-IR" sz="3400" dirty="0" err="1"/>
              <a:t>تَفْعَلُواْ</a:t>
            </a:r>
            <a:r>
              <a:rPr lang="fa-IR" sz="3400" dirty="0"/>
              <a:t> </a:t>
            </a:r>
            <a:r>
              <a:rPr lang="fa-IR" sz="3400" dirty="0" err="1"/>
              <a:t>فَأْذَنُواْ</a:t>
            </a:r>
            <a:r>
              <a:rPr lang="fa-IR" sz="3400" dirty="0"/>
              <a:t> </a:t>
            </a:r>
            <a:r>
              <a:rPr lang="fa-IR" sz="3400" dirty="0" err="1"/>
              <a:t>بِحَرْبٍ</a:t>
            </a:r>
            <a:r>
              <a:rPr lang="fa-IR" sz="3400" dirty="0"/>
              <a:t> </a:t>
            </a:r>
            <a:r>
              <a:rPr lang="fa-IR" sz="3400" dirty="0" err="1"/>
              <a:t>مِّنَ</a:t>
            </a:r>
            <a:r>
              <a:rPr lang="fa-IR" sz="3400" dirty="0"/>
              <a:t> </a:t>
            </a:r>
            <a:r>
              <a:rPr lang="fa-IR" sz="3400" dirty="0" err="1"/>
              <a:t>اللّهِ</a:t>
            </a:r>
            <a:r>
              <a:rPr lang="fa-IR" sz="3400" dirty="0"/>
              <a:t> </a:t>
            </a:r>
            <a:r>
              <a:rPr lang="fa-IR" sz="3400" dirty="0" err="1"/>
              <a:t>وَرَسُولِهِ</a:t>
            </a:r>
            <a:r>
              <a:rPr lang="fa-IR" sz="3400" dirty="0"/>
              <a:t> </a:t>
            </a:r>
            <a:r>
              <a:rPr lang="fa-IR" sz="3400" b="1" dirty="0" err="1"/>
              <a:t>وَإِن</a:t>
            </a:r>
            <a:r>
              <a:rPr lang="fa-IR" sz="3400" b="1" dirty="0"/>
              <a:t> </a:t>
            </a:r>
            <a:r>
              <a:rPr lang="fa-IR" sz="3400" b="1" dirty="0" err="1"/>
              <a:t>تُبْتُمْ</a:t>
            </a:r>
            <a:r>
              <a:rPr lang="fa-IR" sz="3400" b="1" dirty="0"/>
              <a:t> </a:t>
            </a:r>
            <a:r>
              <a:rPr lang="fa-IR" sz="3400" b="1" dirty="0" err="1"/>
              <a:t>فَلَكُمْ</a:t>
            </a:r>
            <a:r>
              <a:rPr lang="fa-IR" sz="3400" b="1" dirty="0"/>
              <a:t> </a:t>
            </a:r>
            <a:r>
              <a:rPr lang="fa-IR" sz="3400" b="1" dirty="0" err="1"/>
              <a:t>رُؤُوسُ</a:t>
            </a:r>
            <a:r>
              <a:rPr lang="fa-IR" sz="3400" b="1" dirty="0"/>
              <a:t> </a:t>
            </a:r>
            <a:r>
              <a:rPr lang="fa-IR" sz="3400" b="1" dirty="0" err="1"/>
              <a:t>أَمْوَالِكُمْ</a:t>
            </a:r>
            <a:r>
              <a:rPr lang="fa-IR" sz="3400" b="1" dirty="0"/>
              <a:t> </a:t>
            </a:r>
            <a:r>
              <a:rPr lang="fa-IR" sz="3400" b="1" dirty="0" err="1"/>
              <a:t>لاَ</a:t>
            </a:r>
            <a:r>
              <a:rPr lang="fa-IR" sz="3400" b="1" dirty="0"/>
              <a:t> </a:t>
            </a:r>
            <a:r>
              <a:rPr lang="fa-IR" sz="3400" b="1" dirty="0" err="1"/>
              <a:t>تَظْلِمُونَ</a:t>
            </a:r>
            <a:r>
              <a:rPr lang="fa-IR" sz="3400" b="1" dirty="0"/>
              <a:t> </a:t>
            </a:r>
            <a:r>
              <a:rPr lang="fa-IR" sz="3400" b="1" dirty="0" err="1"/>
              <a:t>وَلاَ</a:t>
            </a:r>
            <a:r>
              <a:rPr lang="fa-IR" sz="3400" b="1" dirty="0"/>
              <a:t> </a:t>
            </a:r>
            <a:r>
              <a:rPr lang="fa-IR" sz="3400" b="1" dirty="0" err="1"/>
              <a:t>تُظْلَمُونَ</a:t>
            </a:r>
            <a:r>
              <a:rPr lang="fa-IR" sz="3400" b="1" dirty="0"/>
              <a:t>.</a:t>
            </a:r>
            <a:r>
              <a:rPr lang="fa-IR" sz="3400" dirty="0"/>
              <a:t> </a:t>
            </a:r>
            <a:r>
              <a:rPr lang="fa-IR" sz="3400" dirty="0" err="1"/>
              <a:t>وَإِن</a:t>
            </a:r>
            <a:r>
              <a:rPr lang="fa-IR" sz="3400" dirty="0"/>
              <a:t> </a:t>
            </a:r>
            <a:r>
              <a:rPr lang="fa-IR" sz="3400" dirty="0" err="1"/>
              <a:t>كَانَ</a:t>
            </a:r>
            <a:r>
              <a:rPr lang="fa-IR" sz="3400" dirty="0"/>
              <a:t> </a:t>
            </a:r>
            <a:r>
              <a:rPr lang="fa-IR" sz="3400" dirty="0" err="1"/>
              <a:t>ذُو</a:t>
            </a:r>
            <a:r>
              <a:rPr lang="fa-IR" sz="3400" dirty="0"/>
              <a:t> </a:t>
            </a:r>
            <a:r>
              <a:rPr lang="fa-IR" sz="3400" dirty="0" err="1"/>
              <a:t>عُسْرَةٍ</a:t>
            </a:r>
            <a:r>
              <a:rPr lang="fa-IR" sz="3400" dirty="0"/>
              <a:t> </a:t>
            </a:r>
            <a:r>
              <a:rPr lang="fa-IR" sz="3400" dirty="0" err="1"/>
              <a:t>فَنَظِرَةٌ</a:t>
            </a:r>
            <a:r>
              <a:rPr lang="fa-IR" sz="3400" dirty="0"/>
              <a:t> </a:t>
            </a:r>
            <a:r>
              <a:rPr lang="fa-IR" sz="3400" dirty="0" err="1"/>
              <a:t>إِلَى</a:t>
            </a:r>
            <a:r>
              <a:rPr lang="fa-IR" sz="3400" dirty="0"/>
              <a:t> </a:t>
            </a:r>
            <a:r>
              <a:rPr lang="fa-IR" sz="3400" dirty="0" err="1"/>
              <a:t>مَيْسَرَةٍ</a:t>
            </a:r>
            <a:r>
              <a:rPr lang="fa-IR" sz="3400" dirty="0"/>
              <a:t> </a:t>
            </a:r>
            <a:r>
              <a:rPr lang="fa-IR" sz="3400" dirty="0" err="1"/>
              <a:t>وَأَن</a:t>
            </a:r>
            <a:r>
              <a:rPr lang="fa-IR" sz="3400" dirty="0"/>
              <a:t> </a:t>
            </a:r>
            <a:r>
              <a:rPr lang="fa-IR" sz="3400" dirty="0" err="1"/>
              <a:t>تَصَدَّقُواْ</a:t>
            </a:r>
            <a:r>
              <a:rPr lang="fa-IR" sz="3400" dirty="0"/>
              <a:t> </a:t>
            </a:r>
            <a:r>
              <a:rPr lang="fa-IR" sz="3400" dirty="0" err="1"/>
              <a:t>خَيْرٌ</a:t>
            </a:r>
            <a:r>
              <a:rPr lang="fa-IR" sz="3400" dirty="0"/>
              <a:t> </a:t>
            </a:r>
            <a:r>
              <a:rPr lang="fa-IR" sz="3400" dirty="0" err="1"/>
              <a:t>لَّكُمْ</a:t>
            </a:r>
            <a:r>
              <a:rPr lang="fa-IR" sz="3400" dirty="0"/>
              <a:t> </a:t>
            </a:r>
            <a:r>
              <a:rPr lang="fa-IR" sz="3400" dirty="0" err="1"/>
              <a:t>إِن</a:t>
            </a:r>
            <a:r>
              <a:rPr lang="fa-IR" sz="3400" dirty="0"/>
              <a:t> </a:t>
            </a:r>
            <a:r>
              <a:rPr lang="fa-IR" sz="3400" dirty="0" err="1"/>
              <a:t>كُنتُمْ</a:t>
            </a:r>
            <a:r>
              <a:rPr lang="fa-IR" sz="3400" dirty="0"/>
              <a:t> </a:t>
            </a:r>
            <a:r>
              <a:rPr lang="fa-IR" sz="3400" dirty="0" err="1"/>
              <a:t>تَعْلَمُونَ</a:t>
            </a:r>
            <a:r>
              <a:rPr lang="fa-IR" sz="3400" dirty="0"/>
              <a:t>. </a:t>
            </a:r>
            <a:r>
              <a:rPr lang="fa-IR" sz="3400" dirty="0" err="1"/>
              <a:t>وَاتَّقُواْ</a:t>
            </a:r>
            <a:r>
              <a:rPr lang="fa-IR" sz="3400" dirty="0"/>
              <a:t> </a:t>
            </a:r>
            <a:r>
              <a:rPr lang="fa-IR" sz="3400" dirty="0" err="1"/>
              <a:t>يَوْمًا</a:t>
            </a:r>
            <a:r>
              <a:rPr lang="fa-IR" sz="3400" dirty="0"/>
              <a:t> </a:t>
            </a:r>
            <a:r>
              <a:rPr lang="fa-IR" sz="3400" dirty="0" err="1"/>
              <a:t>تُرْجَعُونَ</a:t>
            </a:r>
            <a:r>
              <a:rPr lang="fa-IR" sz="3400" dirty="0"/>
              <a:t> </a:t>
            </a:r>
            <a:r>
              <a:rPr lang="fa-IR" sz="3400" dirty="0" err="1"/>
              <a:t>فِيهِ</a:t>
            </a:r>
            <a:r>
              <a:rPr lang="fa-IR" sz="3400" dirty="0"/>
              <a:t> </a:t>
            </a:r>
            <a:r>
              <a:rPr lang="fa-IR" sz="3400" dirty="0" err="1"/>
              <a:t>إِلَى</a:t>
            </a:r>
            <a:r>
              <a:rPr lang="fa-IR" sz="3400" dirty="0"/>
              <a:t> </a:t>
            </a:r>
            <a:r>
              <a:rPr lang="fa-IR" sz="3400" dirty="0" err="1"/>
              <a:t>اللّهِ</a:t>
            </a:r>
            <a:r>
              <a:rPr lang="fa-IR" sz="3400" dirty="0"/>
              <a:t> </a:t>
            </a:r>
            <a:r>
              <a:rPr lang="fa-IR" sz="3400" dirty="0" err="1"/>
              <a:t>ثُمَّ</a:t>
            </a:r>
            <a:r>
              <a:rPr lang="fa-IR" sz="3400" dirty="0"/>
              <a:t> </a:t>
            </a:r>
            <a:r>
              <a:rPr lang="fa-IR" sz="3400" dirty="0" err="1"/>
              <a:t>تُوَفَّى</a:t>
            </a:r>
            <a:r>
              <a:rPr lang="fa-IR" sz="3400" dirty="0"/>
              <a:t> </a:t>
            </a:r>
            <a:r>
              <a:rPr lang="fa-IR" sz="3400" dirty="0" err="1"/>
              <a:t>كُلُّ</a:t>
            </a:r>
            <a:r>
              <a:rPr lang="fa-IR" sz="3400" dirty="0"/>
              <a:t> </a:t>
            </a:r>
            <a:r>
              <a:rPr lang="fa-IR" sz="3400" dirty="0" err="1"/>
              <a:t>نَفْسٍ</a:t>
            </a:r>
            <a:r>
              <a:rPr lang="fa-IR" sz="3400" dirty="0"/>
              <a:t> </a:t>
            </a:r>
            <a:r>
              <a:rPr lang="fa-IR" sz="3400" dirty="0" err="1"/>
              <a:t>مَّا</a:t>
            </a:r>
            <a:r>
              <a:rPr lang="fa-IR" sz="3400" dirty="0"/>
              <a:t> </a:t>
            </a:r>
            <a:r>
              <a:rPr lang="fa-IR" sz="3400" dirty="0" err="1"/>
              <a:t>كَسَبَتْ</a:t>
            </a:r>
            <a:r>
              <a:rPr lang="fa-IR" sz="3400" dirty="0"/>
              <a:t> </a:t>
            </a:r>
            <a:r>
              <a:rPr lang="fa-IR" sz="3400" dirty="0" err="1"/>
              <a:t>وَهُمْ</a:t>
            </a:r>
            <a:r>
              <a:rPr lang="fa-IR" sz="3400" dirty="0"/>
              <a:t> </a:t>
            </a:r>
            <a:r>
              <a:rPr lang="fa-IR" sz="3400" dirty="0" err="1"/>
              <a:t>لاَ</a:t>
            </a:r>
            <a:r>
              <a:rPr lang="fa-IR" sz="3400" dirty="0"/>
              <a:t> </a:t>
            </a:r>
            <a:r>
              <a:rPr lang="fa-IR" sz="3400" dirty="0" err="1"/>
              <a:t>يُظْلَمُونَ</a:t>
            </a:r>
            <a:r>
              <a:rPr lang="fa-IR" sz="3400" dirty="0" smtClean="0"/>
              <a:t>.</a:t>
            </a:r>
            <a:endParaRPr lang="en-US" sz="3400" dirty="0"/>
          </a:p>
        </p:txBody>
      </p:sp>
    </p:spTree>
    <p:extLst>
      <p:ext uri="{BB962C8B-B14F-4D97-AF65-F5344CB8AC3E}">
        <p14:creationId xmlns:p14="http://schemas.microsoft.com/office/powerpoint/2010/main" val="17992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08" y="274638"/>
            <a:ext cx="8820980" cy="2218258"/>
          </a:xfrm>
        </p:spPr>
        <p:txBody>
          <a:bodyPr>
            <a:normAutofit/>
          </a:bodyPr>
          <a:lstStyle/>
          <a:p>
            <a:r>
              <a:rPr lang="en-US" b="1" dirty="0"/>
              <a:t>Interest-Free Treasury Bonds (IFTB)</a:t>
            </a:r>
            <a:r>
              <a:rPr lang="en-US" dirty="0"/>
              <a:t/>
            </a:r>
            <a:br>
              <a:rPr lang="en-US" dirty="0"/>
            </a:br>
            <a:endParaRPr lang="fa-IR" dirty="0">
              <a:cs typeface="B Titr" pitchFamily="2" charset="-78"/>
            </a:endParaRPr>
          </a:p>
        </p:txBody>
      </p:sp>
      <p:sp>
        <p:nvSpPr>
          <p:cNvPr id="3" name="Content Placeholder 2"/>
          <p:cNvSpPr>
            <a:spLocks noGrp="1"/>
          </p:cNvSpPr>
          <p:nvPr>
            <p:ph idx="1"/>
          </p:nvPr>
        </p:nvSpPr>
        <p:spPr/>
        <p:txBody>
          <a:bodyPr/>
          <a:lstStyle/>
          <a:p>
            <a:pPr marL="274320" indent="-274320" algn="ctr">
              <a:buClr>
                <a:schemeClr val="accent3"/>
              </a:buClr>
              <a:buNone/>
              <a:defRPr/>
            </a:pPr>
            <a:endParaRPr lang="fa-IR" sz="2800" dirty="0" smtClean="0">
              <a:solidFill>
                <a:schemeClr val="tx2"/>
              </a:solidFill>
              <a:cs typeface="B Titr" pitchFamily="2" charset="-78"/>
            </a:endParaRPr>
          </a:p>
          <a:p>
            <a:pPr marL="274320" indent="-274320" algn="ctr">
              <a:buClr>
                <a:schemeClr val="accent3"/>
              </a:buClr>
              <a:buNone/>
              <a:defRPr/>
            </a:pPr>
            <a:endParaRPr lang="fa-IR" sz="2800" dirty="0">
              <a:solidFill>
                <a:schemeClr val="tx2"/>
              </a:solidFill>
              <a:cs typeface="B Titr" pitchFamily="2" charset="-78"/>
            </a:endParaRPr>
          </a:p>
          <a:p>
            <a:pPr marL="274320" indent="-274320" algn="ctr" rtl="0">
              <a:buClr>
                <a:schemeClr val="accent3"/>
              </a:buClr>
              <a:buNone/>
              <a:defRPr/>
            </a:pPr>
            <a:r>
              <a:rPr lang="en-US" sz="2800" b="1" dirty="0" smtClean="0">
                <a:solidFill>
                  <a:schemeClr val="tx2"/>
                </a:solidFill>
                <a:latin typeface="Times New Roman" pitchFamily="18" charset="0"/>
                <a:cs typeface="Times New Roman" pitchFamily="18" charset="0"/>
              </a:rPr>
              <a:t>Bijan Bidabad</a:t>
            </a:r>
          </a:p>
          <a:p>
            <a:pPr marL="274320" indent="-274320" algn="ctr">
              <a:buClr>
                <a:schemeClr val="accent3"/>
              </a:buClr>
              <a:buNone/>
              <a:defRPr/>
            </a:pPr>
            <a:endParaRPr lang="fa-IR" sz="2800" dirty="0">
              <a:solidFill>
                <a:schemeClr val="tx2"/>
              </a:solidFill>
              <a:cs typeface="B Titr" pitchFamily="2" charset="-78"/>
            </a:endParaRPr>
          </a:p>
          <a:p>
            <a:pPr marL="274320" indent="-274320" algn="ctr" rtl="0">
              <a:buClr>
                <a:schemeClr val="accent3"/>
              </a:buClr>
              <a:buNone/>
              <a:defRPr/>
            </a:pPr>
            <a:r>
              <a:rPr lang="en-US" b="1" dirty="0">
                <a:solidFill>
                  <a:schemeClr val="tx2"/>
                </a:solidFill>
                <a:hlinkClick r:id="rId2"/>
              </a:rPr>
              <a:t>http://www.bidabad.com</a:t>
            </a:r>
            <a:endParaRPr lang="en-US" b="1" dirty="0">
              <a:solidFill>
                <a:schemeClr val="tx2"/>
              </a:solidFill>
            </a:endParaRPr>
          </a:p>
          <a:p>
            <a:pPr marL="274320" indent="-274320" algn="ctr" rtl="0">
              <a:buClr>
                <a:schemeClr val="accent3"/>
              </a:buClr>
              <a:buNone/>
              <a:defRPr/>
            </a:pPr>
            <a:r>
              <a:rPr lang="en-US" b="1" dirty="0">
                <a:solidFill>
                  <a:schemeClr val="tx2"/>
                </a:solidFill>
                <a:hlinkClick r:id="rId3"/>
              </a:rPr>
              <a:t>bijan@bidabad.com</a:t>
            </a:r>
            <a:r>
              <a:rPr lang="en-US" b="1" dirty="0">
                <a:solidFill>
                  <a:schemeClr val="tx2"/>
                </a:solidFill>
              </a:rPr>
              <a:t> </a:t>
            </a:r>
          </a:p>
          <a:p>
            <a:endParaRPr lang="fa-IR" dirty="0"/>
          </a:p>
        </p:txBody>
      </p:sp>
    </p:spTree>
    <p:extLst>
      <p:ext uri="{BB962C8B-B14F-4D97-AF65-F5344CB8AC3E}">
        <p14:creationId xmlns:p14="http://schemas.microsoft.com/office/powerpoint/2010/main" val="107483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Economic Effects of IFTB</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dirty="0" smtClean="0"/>
              <a:t>If </a:t>
            </a:r>
            <a:r>
              <a:rPr lang="en-US" dirty="0"/>
              <a:t>central bank buys these papers, in first period </a:t>
            </a:r>
            <a:r>
              <a:rPr lang="en-US" dirty="0" smtClean="0"/>
              <a:t>increases </a:t>
            </a:r>
            <a:r>
              <a:rPr lang="en-US" dirty="0"/>
              <a:t>the supply of high powered </a:t>
            </a:r>
            <a:r>
              <a:rPr lang="en-US" dirty="0" smtClean="0"/>
              <a:t>money </a:t>
            </a:r>
            <a:r>
              <a:rPr lang="en-US" dirty="0"/>
              <a:t>and creates a commitment for the government to deposit the same amount with central bank at the second period. After the second maturity, receiving back the deposited funds by central bank, the issued notes will get out of circulation. </a:t>
            </a:r>
            <a:endParaRPr lang="en-US" dirty="0" smtClean="0"/>
          </a:p>
          <a:p>
            <a:pPr algn="l" rtl="0"/>
            <a:r>
              <a:rPr lang="en-US" dirty="0" smtClean="0"/>
              <a:t>Since </a:t>
            </a:r>
            <a:r>
              <a:rPr lang="en-US" dirty="0"/>
              <a:t>these activities affect high powered money, it will have an expansionary effect at the first period and a </a:t>
            </a:r>
            <a:r>
              <a:rPr lang="en-US" dirty="0" err="1"/>
              <a:t>contractionary</a:t>
            </a:r>
            <a:r>
              <a:rPr lang="en-US" dirty="0"/>
              <a:t> effect at the second period. </a:t>
            </a:r>
            <a:endParaRPr lang="en-US" dirty="0" smtClean="0"/>
          </a:p>
          <a:p>
            <a:pPr algn="l" rtl="0"/>
            <a:r>
              <a:rPr lang="en-US" dirty="0" smtClean="0"/>
              <a:t>In </a:t>
            </a:r>
            <a:r>
              <a:rPr lang="en-US" dirty="0"/>
              <a:t>the first period, because of the increase of government fiscal resources, it will have expansionary effect on government budget and </a:t>
            </a:r>
            <a:r>
              <a:rPr lang="en-US" dirty="0" err="1"/>
              <a:t>contractionary</a:t>
            </a:r>
            <a:r>
              <a:rPr lang="en-US" dirty="0"/>
              <a:t> fiscal effect at the second period. </a:t>
            </a:r>
          </a:p>
        </p:txBody>
      </p:sp>
    </p:spTree>
    <p:extLst>
      <p:ext uri="{BB962C8B-B14F-4D97-AF65-F5344CB8AC3E}">
        <p14:creationId xmlns:p14="http://schemas.microsoft.com/office/powerpoint/2010/main" val="273308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err="1"/>
              <a:t>Centeral</a:t>
            </a:r>
            <a:r>
              <a:rPr lang="en-US" b="1" dirty="0"/>
              <a:t> Bank </a:t>
            </a:r>
            <a:r>
              <a:rPr lang="en-US" b="1" dirty="0" smtClean="0"/>
              <a:t>and </a:t>
            </a:r>
            <a:r>
              <a:rPr lang="en-US" b="1" dirty="0" smtClean="0"/>
              <a:t>IFTB</a:t>
            </a:r>
            <a:endParaRPr lang="en-US" dirty="0"/>
          </a:p>
        </p:txBody>
      </p:sp>
      <p:pic>
        <p:nvPicPr>
          <p:cNvPr id="173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7764" y="2075298"/>
            <a:ext cx="4968551" cy="483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417638"/>
            <a:ext cx="8471284" cy="1200329"/>
          </a:xfrm>
          <a:prstGeom prst="rect">
            <a:avLst/>
          </a:prstGeom>
        </p:spPr>
        <p:txBody>
          <a:bodyPr wrap="square">
            <a:spAutoFit/>
          </a:bodyPr>
          <a:lstStyle/>
          <a:p>
            <a:r>
              <a:rPr lang="en-US" dirty="0"/>
              <a:t>At first </a:t>
            </a:r>
            <a:r>
              <a:rPr lang="en-US" dirty="0" smtClean="0"/>
              <a:t>equilibrium </a:t>
            </a:r>
            <a:r>
              <a:rPr lang="en-US" dirty="0"/>
              <a:t>is at </a:t>
            </a:r>
            <a:r>
              <a:rPr lang="en-US" dirty="0" smtClean="0"/>
              <a:t> </a:t>
            </a:r>
            <a:r>
              <a:rPr lang="en-US" dirty="0" err="1"/>
              <a:t>Eı</a:t>
            </a:r>
            <a:r>
              <a:rPr lang="en-US" dirty="0"/>
              <a:t> and moves to point E2 after the issuance of </a:t>
            </a:r>
            <a:r>
              <a:rPr lang="en-US" dirty="0" smtClean="0"/>
              <a:t>IFTB.</a:t>
            </a:r>
          </a:p>
          <a:p>
            <a:r>
              <a:rPr lang="en-US" dirty="0" smtClean="0"/>
              <a:t>At </a:t>
            </a:r>
            <a:r>
              <a:rPr lang="en-US" dirty="0"/>
              <a:t>the beginning of the second period moves back to point </a:t>
            </a:r>
            <a:r>
              <a:rPr lang="en-US" dirty="0" err="1"/>
              <a:t>Eı</a:t>
            </a:r>
            <a:r>
              <a:rPr lang="en-US" dirty="0"/>
              <a:t> again. </a:t>
            </a:r>
            <a:endParaRPr lang="en-US" dirty="0" smtClean="0"/>
          </a:p>
          <a:p>
            <a:r>
              <a:rPr lang="en-US" dirty="0" smtClean="0"/>
              <a:t>In </a:t>
            </a:r>
            <a:r>
              <a:rPr lang="en-US" dirty="0"/>
              <a:t>the first period the interest rate (r) will decrease and production (y) will increase, but at the second period the effects are reversed.</a:t>
            </a:r>
            <a:endParaRPr lang="fa-IR" dirty="0"/>
          </a:p>
        </p:txBody>
      </p:sp>
    </p:spTree>
    <p:extLst>
      <p:ext uri="{BB962C8B-B14F-4D97-AF65-F5344CB8AC3E}">
        <p14:creationId xmlns:p14="http://schemas.microsoft.com/office/powerpoint/2010/main" val="156311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Business Cycles </a:t>
            </a:r>
            <a:r>
              <a:rPr lang="en-US" b="1" dirty="0"/>
              <a:t>Effects of IFTB</a:t>
            </a:r>
            <a:endParaRPr lang="en-US" dirty="0"/>
          </a:p>
        </p:txBody>
      </p:sp>
      <p:sp>
        <p:nvSpPr>
          <p:cNvPr id="3" name="Content Placeholder 2"/>
          <p:cNvSpPr>
            <a:spLocks noGrp="1"/>
          </p:cNvSpPr>
          <p:nvPr>
            <p:ph idx="1"/>
          </p:nvPr>
        </p:nvSpPr>
        <p:spPr>
          <a:xfrm>
            <a:off x="179512" y="1268760"/>
            <a:ext cx="8748972" cy="5364596"/>
          </a:xfrm>
        </p:spPr>
        <p:txBody>
          <a:bodyPr>
            <a:noAutofit/>
          </a:bodyPr>
          <a:lstStyle/>
          <a:p>
            <a:pPr algn="l" rtl="0"/>
            <a:r>
              <a:rPr lang="en-US" sz="1900" dirty="0"/>
              <a:t>Considering the phases of recovery, prosperity, recession and crisis conditions in business cycles and the duration of positing economy in each phase, central bank can define A, N, or k parameters of IFTB in such a way to dampen fluctuations of business cycle. </a:t>
            </a:r>
            <a:r>
              <a:rPr lang="en-US" sz="1900" dirty="0"/>
              <a:t>By adjusting buy and sale of IFTBs, central bank can affect liquidity through changing the supply of high powered money and thereof, interest rate.</a:t>
            </a:r>
          </a:p>
          <a:p>
            <a:pPr algn="l" rtl="0"/>
            <a:r>
              <a:rPr lang="en-US" sz="1900" dirty="0" smtClean="0"/>
              <a:t>Since </a:t>
            </a:r>
            <a:r>
              <a:rPr lang="en-US" sz="1900" dirty="0"/>
              <a:t>these bonds can be transacted in secondary </a:t>
            </a:r>
            <a:r>
              <a:rPr lang="en-US" sz="1900" dirty="0" smtClean="0"/>
              <a:t>market</a:t>
            </a:r>
            <a:r>
              <a:rPr lang="en-US" sz="1900" dirty="0"/>
              <a:t>, </a:t>
            </a:r>
            <a:r>
              <a:rPr lang="en-US" sz="1900" dirty="0" smtClean="0"/>
              <a:t>can adjust </a:t>
            </a:r>
            <a:r>
              <a:rPr lang="en-US" sz="1900" dirty="0"/>
              <a:t>IFTBs prices and interest rate. </a:t>
            </a:r>
            <a:r>
              <a:rPr lang="en-US" sz="1900" dirty="0" smtClean="0"/>
              <a:t>When </a:t>
            </a:r>
            <a:r>
              <a:rPr lang="en-US" sz="1900" dirty="0"/>
              <a:t>interest rate is high, the transacting price of IFTBs will decrease in the first period and will increase banks' incentives to deposit their funds with government by buying IFTBs to obtain resources in the second period. Thereof, during economic prosperity phase of the cycle, when interest rate is high, transacted IFTBs restricts banks’ free reserves and prevents widening of cycle range. </a:t>
            </a:r>
            <a:endParaRPr lang="en-US" sz="1900" dirty="0" smtClean="0"/>
          </a:p>
          <a:p>
            <a:pPr algn="l" rtl="0"/>
            <a:r>
              <a:rPr lang="en-US" sz="1900" dirty="0" smtClean="0"/>
              <a:t>Inversely</a:t>
            </a:r>
            <a:r>
              <a:rPr lang="en-US" sz="1900" dirty="0"/>
              <a:t>, whenever interest rate is low, the price of IFTBs increases during the first period and decreases the incentive for banks to deposit their resources at the treasury for receiving future resources in the second period. This leads to expand free reserves of banks during economic crisis when interest rate is low and prevent the widening of the cycle and exacerbation of the crisis. </a:t>
            </a:r>
            <a:endParaRPr lang="en-US" sz="1900" dirty="0" smtClean="0"/>
          </a:p>
        </p:txBody>
      </p:sp>
    </p:spTree>
    <p:extLst>
      <p:ext uri="{BB962C8B-B14F-4D97-AF65-F5344CB8AC3E}">
        <p14:creationId xmlns:p14="http://schemas.microsoft.com/office/powerpoint/2010/main" val="151877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Inflation expectation effects </a:t>
            </a:r>
            <a:r>
              <a:rPr lang="en-US" b="1" dirty="0"/>
              <a:t>of IFTB</a:t>
            </a:r>
            <a:endParaRPr lang="en-US" dirty="0"/>
          </a:p>
        </p:txBody>
      </p:sp>
      <p:sp>
        <p:nvSpPr>
          <p:cNvPr id="3" name="Content Placeholder 2"/>
          <p:cNvSpPr>
            <a:spLocks noGrp="1"/>
          </p:cNvSpPr>
          <p:nvPr>
            <p:ph idx="1"/>
          </p:nvPr>
        </p:nvSpPr>
        <p:spPr/>
        <p:txBody>
          <a:bodyPr>
            <a:noAutofit/>
          </a:bodyPr>
          <a:lstStyle/>
          <a:p>
            <a:pPr algn="l" rtl="0"/>
            <a:r>
              <a:rPr lang="en-US" sz="1800" dirty="0" smtClean="0"/>
              <a:t>When expected inflation and interest rate are different in the first and second time periods, the economic effects will be different. If the real </a:t>
            </a:r>
            <a:r>
              <a:rPr lang="en-US" sz="1800" dirty="0"/>
              <a:t>expected natural interest rate for the second period is more or less than the first period, its effects on supply and demand of IFTBs will be different. The more is the expected natural rate of interest for the second period, the more will be the price of IFTBs during the first period and on the contrary, the less the natural expected rate of interest in the second period, the less will be the price of IFTBs during the first period. </a:t>
            </a:r>
            <a:endParaRPr lang="en-US" sz="1800" dirty="0" smtClean="0"/>
          </a:p>
          <a:p>
            <a:pPr algn="l" rtl="0"/>
            <a:r>
              <a:rPr lang="en-US" sz="1800" dirty="0" smtClean="0"/>
              <a:t>This </a:t>
            </a:r>
            <a:r>
              <a:rPr lang="en-US" sz="1800" dirty="0"/>
              <a:t>phenomenon is very important for central bank to adjust monetary policies to stabilize economic activities and on the other words; IFTBs cause the expectation to play a basic role in controlling banks’ credit behavior. </a:t>
            </a:r>
            <a:endParaRPr lang="en-US" sz="1800" dirty="0" smtClean="0"/>
          </a:p>
          <a:p>
            <a:pPr algn="l" rtl="0"/>
            <a:r>
              <a:rPr lang="en-US" sz="1800" dirty="0" smtClean="0"/>
              <a:t>That </a:t>
            </a:r>
            <a:r>
              <a:rPr lang="en-US" sz="1800" dirty="0"/>
              <a:t>is to say, if banks expect increase (or decrease) of natural interest rate for the second period, then they will take increasing (or decreasing) IFTBs supply policy. Regarding the changes of natural interest rate during recovery, prosperity, recession and crisis, form economic point of view, this mechanism can be a factor in shortening business cycle range</a:t>
            </a:r>
            <a:r>
              <a:rPr lang="en-US" sz="1800" dirty="0" smtClean="0"/>
              <a:t>.</a:t>
            </a:r>
          </a:p>
        </p:txBody>
      </p:sp>
    </p:spTree>
    <p:extLst>
      <p:ext uri="{BB962C8B-B14F-4D97-AF65-F5344CB8AC3E}">
        <p14:creationId xmlns:p14="http://schemas.microsoft.com/office/powerpoint/2010/main" val="2841350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Inflation expectation effects </a:t>
            </a:r>
            <a:r>
              <a:rPr lang="en-US" b="1" dirty="0"/>
              <a:t>of IFTB</a:t>
            </a:r>
            <a:endParaRPr lang="en-US" dirty="0"/>
          </a:p>
        </p:txBody>
      </p:sp>
      <p:sp>
        <p:nvSpPr>
          <p:cNvPr id="3" name="Content Placeholder 2"/>
          <p:cNvSpPr>
            <a:spLocks noGrp="1"/>
          </p:cNvSpPr>
          <p:nvPr>
            <p:ph idx="1"/>
          </p:nvPr>
        </p:nvSpPr>
        <p:spPr>
          <a:xfrm>
            <a:off x="0" y="1600200"/>
            <a:ext cx="8928484" cy="4525963"/>
          </a:xfrm>
        </p:spPr>
        <p:txBody>
          <a:bodyPr>
            <a:noAutofit/>
          </a:bodyPr>
          <a:lstStyle/>
          <a:p>
            <a:pPr algn="l" rtl="0"/>
            <a:r>
              <a:rPr lang="en-US" sz="2400" dirty="0" smtClean="0"/>
              <a:t>In </a:t>
            </a:r>
            <a:r>
              <a:rPr lang="en-US" sz="2400" dirty="0"/>
              <a:t>continuous inflationary conditions, the effects of IFTBs do not change much. If expected inflation rates are similar in both periods, inflation will not affect the transaction of IFTBs; but if expected inflation rates are different in the two periods, we should expect different prices for IFTBs in the secondary market. </a:t>
            </a:r>
            <a:endParaRPr lang="en-US" sz="2400" dirty="0" smtClean="0"/>
          </a:p>
          <a:p>
            <a:pPr algn="l" rtl="0"/>
            <a:r>
              <a:rPr lang="en-US" sz="2400" dirty="0" smtClean="0"/>
              <a:t>Accordingly</a:t>
            </a:r>
            <a:r>
              <a:rPr lang="en-US" sz="2400" dirty="0"/>
              <a:t>, by assuming fixed interest rate, we may have the following cases for IFTBs prices, the average expected inflation rate in the first period is less than in the second period; the price of IFTBs in the first period will be higher than in the second period, and if the average expected inflation rate in the first period is higher than of the second period, the condition is reversed and the price of IFTBs papers will be lower in the first period.</a:t>
            </a:r>
          </a:p>
        </p:txBody>
      </p:sp>
    </p:spTree>
    <p:extLst>
      <p:ext uri="{BB962C8B-B14F-4D97-AF65-F5344CB8AC3E}">
        <p14:creationId xmlns:p14="http://schemas.microsoft.com/office/powerpoint/2010/main" val="104055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Bank’s interest rates </a:t>
            </a:r>
            <a:r>
              <a:rPr lang="en-US" b="1" dirty="0"/>
              <a:t>Effects of IFTB</a:t>
            </a:r>
            <a:endParaRPr lang="en-US" dirty="0"/>
          </a:p>
        </p:txBody>
      </p:sp>
      <p:sp>
        <p:nvSpPr>
          <p:cNvPr id="3" name="Content Placeholder 2"/>
          <p:cNvSpPr>
            <a:spLocks noGrp="1"/>
          </p:cNvSpPr>
          <p:nvPr>
            <p:ph idx="1"/>
          </p:nvPr>
        </p:nvSpPr>
        <p:spPr/>
        <p:txBody>
          <a:bodyPr>
            <a:noAutofit/>
          </a:bodyPr>
          <a:lstStyle/>
          <a:p>
            <a:pPr algn="l" rtl="0"/>
            <a:r>
              <a:rPr lang="en-US" sz="2400" dirty="0"/>
              <a:t>Deposit and credit interest rates have also significant effects on IFTBs prices. These effects can be considered for the first and second time periods of IFTBs regarding periods' length and position of economy at different phases of business cycles to apply suitable monetary and fiscal policies to adjust the economy. </a:t>
            </a:r>
          </a:p>
          <a:p>
            <a:pPr algn="l" rtl="0"/>
            <a:r>
              <a:rPr lang="en-US" sz="2400" dirty="0"/>
              <a:t>Issuing IFTBs (in domestic money) affects foreign exchange rate through monetary effects. Money supply change in relation with foreign currency supply affects the economy through monetary channels and interest rates parity</a:t>
            </a:r>
          </a:p>
        </p:txBody>
      </p:sp>
    </p:spTree>
    <p:extLst>
      <p:ext uri="{BB962C8B-B14F-4D97-AF65-F5344CB8AC3E}">
        <p14:creationId xmlns:p14="http://schemas.microsoft.com/office/powerpoint/2010/main" val="2103209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Bank’s transaction and of IFTB</a:t>
            </a:r>
            <a:endParaRPr lang="en-US" dirty="0"/>
          </a:p>
        </p:txBody>
      </p:sp>
      <p:sp>
        <p:nvSpPr>
          <p:cNvPr id="3" name="Content Placeholder 2"/>
          <p:cNvSpPr>
            <a:spLocks noGrp="1"/>
          </p:cNvSpPr>
          <p:nvPr>
            <p:ph idx="1"/>
          </p:nvPr>
        </p:nvSpPr>
        <p:spPr/>
        <p:txBody>
          <a:bodyPr>
            <a:noAutofit/>
          </a:bodyPr>
          <a:lstStyle/>
          <a:p>
            <a:pPr algn="l" rtl="0"/>
            <a:r>
              <a:rPr lang="en-US" sz="2100" dirty="0"/>
              <a:t>When commercial banks buy IFTBs, in addition to increase the volume of IFTBs in the market in the first period, lead to increase government fiscal resources in the same period, but the volume of liquidity is not affected. In the second period, the same amount of banks’ free reserves which had been reduced in the first period will increase and will have fiscal </a:t>
            </a:r>
            <a:r>
              <a:rPr lang="en-US" sz="2100" dirty="0" err="1"/>
              <a:t>contractionary</a:t>
            </a:r>
            <a:r>
              <a:rPr lang="en-US" sz="2100" dirty="0"/>
              <a:t> effect on government budget. Volume of liquidity in the economy will not change in neither of periods. </a:t>
            </a:r>
            <a:endParaRPr lang="en-US" sz="2100" dirty="0" smtClean="0"/>
          </a:p>
          <a:p>
            <a:pPr algn="l" rtl="0"/>
            <a:r>
              <a:rPr lang="en-US" sz="2100" dirty="0" smtClean="0"/>
              <a:t>This </a:t>
            </a:r>
            <a:r>
              <a:rPr lang="en-US" sz="2100" dirty="0"/>
              <a:t>effect is shown by the movement of IS </a:t>
            </a:r>
            <a:r>
              <a:rPr lang="en-US" sz="2100" dirty="0" smtClean="0"/>
              <a:t>curve. </a:t>
            </a:r>
            <a:r>
              <a:rPr lang="en-US" sz="2100" dirty="0"/>
              <a:t>Equilibrium of the economy is at E</a:t>
            </a:r>
            <a:r>
              <a:rPr lang="en-US" sz="2100" baseline="-25000" dirty="0"/>
              <a:t>1</a:t>
            </a:r>
            <a:r>
              <a:rPr lang="en-US" sz="2100" dirty="0"/>
              <a:t> at the beginning and after the issuance of IFTBs by government and its purchase by banks, will move the equilibrium to point E</a:t>
            </a:r>
            <a:r>
              <a:rPr lang="en-US" sz="2100" baseline="-25000" dirty="0"/>
              <a:t>2</a:t>
            </a:r>
            <a:r>
              <a:rPr lang="en-US" sz="2100" dirty="0"/>
              <a:t>. The IS curve will return to E</a:t>
            </a:r>
            <a:r>
              <a:rPr lang="en-US" sz="2100" baseline="-25000" dirty="0"/>
              <a:t>1</a:t>
            </a:r>
            <a:r>
              <a:rPr lang="en-US" sz="2100" dirty="0"/>
              <a:t> at the beginning of the second period. Therefore, it decreases interest rate (r) and increases production (y) at the first period, but in the second period the reaction will be reversed.</a:t>
            </a:r>
          </a:p>
        </p:txBody>
      </p:sp>
    </p:spTree>
    <p:extLst>
      <p:ext uri="{BB962C8B-B14F-4D97-AF65-F5344CB8AC3E}">
        <p14:creationId xmlns:p14="http://schemas.microsoft.com/office/powerpoint/2010/main" val="295322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Bank’s transaction and </a:t>
            </a:r>
            <a:r>
              <a:rPr lang="en-US" b="1" dirty="0"/>
              <a:t>of IFTB</a:t>
            </a:r>
            <a:endParaRPr lang="en-US" dirty="0"/>
          </a:p>
        </p:txBody>
      </p:sp>
      <p:pic>
        <p:nvPicPr>
          <p:cNvPr id="174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6118" y="1016732"/>
            <a:ext cx="6394254" cy="597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428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Foreign Exchange </a:t>
            </a:r>
            <a:r>
              <a:rPr lang="en-US" b="1" dirty="0" smtClean="0"/>
              <a:t>IFTB</a:t>
            </a:r>
            <a:endParaRPr lang="en-US" dirty="0"/>
          </a:p>
        </p:txBody>
      </p:sp>
      <p:sp>
        <p:nvSpPr>
          <p:cNvPr id="3" name="Content Placeholder 2"/>
          <p:cNvSpPr>
            <a:spLocks noGrp="1"/>
          </p:cNvSpPr>
          <p:nvPr>
            <p:ph idx="1"/>
          </p:nvPr>
        </p:nvSpPr>
        <p:spPr>
          <a:xfrm>
            <a:off x="143508" y="1600200"/>
            <a:ext cx="8784976" cy="4525963"/>
          </a:xfrm>
        </p:spPr>
        <p:txBody>
          <a:bodyPr>
            <a:noAutofit/>
          </a:bodyPr>
          <a:lstStyle/>
          <a:p>
            <a:pPr algn="l" rtl="0"/>
            <a:r>
              <a:rPr lang="en-US" sz="1800" dirty="0" smtClean="0"/>
              <a:t>Similar </a:t>
            </a:r>
            <a:r>
              <a:rPr lang="en-US" sz="1800" dirty="0"/>
              <a:t>to Domestic Money IFTBs, foreign exchange nominated IFTBs can also be issued. The issuer of these notes is also the government and their buyers are similar to the buyers of Domestic Money IFTBs. The only difference is that the nominal value of exchange bonds can be in one currency and in two different currencies for the first and second periods. </a:t>
            </a:r>
            <a:endParaRPr lang="en-US" sz="1800" dirty="0" smtClean="0"/>
          </a:p>
          <a:p>
            <a:pPr algn="l" rtl="0"/>
            <a:r>
              <a:rPr lang="en-US" sz="1800" dirty="0" smtClean="0"/>
              <a:t>In </a:t>
            </a:r>
            <a:r>
              <a:rPr lang="en-US" sz="1800" dirty="0"/>
              <a:t>neither cases and especially in the second case with two different currencies for the two periods, the transaction is not facing usury doubt</a:t>
            </a:r>
            <a:r>
              <a:rPr lang="en-US" sz="1800" dirty="0" smtClean="0"/>
              <a:t>.</a:t>
            </a:r>
          </a:p>
          <a:p>
            <a:pPr algn="l" rtl="0"/>
            <a:r>
              <a:rPr lang="en-US" sz="1800" dirty="0" smtClean="0"/>
              <a:t>Monetary </a:t>
            </a:r>
            <a:r>
              <a:rPr lang="en-US" sz="1800" dirty="0"/>
              <a:t>effect of issuing Foreign Exchange IFTB is similar to issuing IFTBs in domestic money and in addition, it has stabilizing effect on supply and demand of foreign exchange</a:t>
            </a:r>
            <a:r>
              <a:rPr lang="en-US" sz="1800" dirty="0" smtClean="0"/>
              <a:t>.</a:t>
            </a:r>
          </a:p>
          <a:p>
            <a:pPr algn="l" rtl="0"/>
            <a:r>
              <a:rPr lang="en-US" sz="1800" dirty="0" smtClean="0"/>
              <a:t>Central </a:t>
            </a:r>
            <a:r>
              <a:rPr lang="en-US" sz="1800" dirty="0"/>
              <a:t>bank can use this issue to manage exchange rate and by changing supply of various foreign exchanges in short term. </a:t>
            </a:r>
            <a:endParaRPr lang="en-US" sz="1800" dirty="0" smtClean="0"/>
          </a:p>
          <a:p>
            <a:pPr algn="l" rtl="0"/>
            <a:r>
              <a:rPr lang="en-US" sz="1800" dirty="0" smtClean="0"/>
              <a:t>This </a:t>
            </a:r>
            <a:r>
              <a:rPr lang="en-US" sz="1800" dirty="0"/>
              <a:t>instrument has different effects when the foreign exchanges are similar or different in the two time periods of IFTB. </a:t>
            </a:r>
            <a:endParaRPr lang="en-US" sz="1800" dirty="0" smtClean="0"/>
          </a:p>
          <a:p>
            <a:pPr algn="l" rtl="0"/>
            <a:r>
              <a:rPr lang="en-US" sz="1800" dirty="0" smtClean="0"/>
              <a:t>If </a:t>
            </a:r>
            <a:r>
              <a:rPr lang="en-US" sz="1800" dirty="0"/>
              <a:t>the exchange rates are the same in both periods, it will hedge the buyer for future fluctuation of exchange rate in the second period and if different exchanges are used in the two periods, the hedging effect will be on the second period exchange. </a:t>
            </a:r>
          </a:p>
          <a:p>
            <a:pPr algn="l" rtl="0"/>
            <a:endParaRPr lang="en-US" sz="1800" dirty="0"/>
          </a:p>
        </p:txBody>
      </p:sp>
    </p:spTree>
    <p:extLst>
      <p:ext uri="{BB962C8B-B14F-4D97-AF65-F5344CB8AC3E}">
        <p14:creationId xmlns:p14="http://schemas.microsoft.com/office/powerpoint/2010/main" val="292413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Market for Transaction of Interest-Free Treasury Bonds</a:t>
            </a:r>
            <a:endParaRPr lang="en-US" dirty="0"/>
          </a:p>
        </p:txBody>
      </p:sp>
      <p:sp>
        <p:nvSpPr>
          <p:cNvPr id="3" name="Content Placeholder 2"/>
          <p:cNvSpPr>
            <a:spLocks noGrp="1"/>
          </p:cNvSpPr>
          <p:nvPr>
            <p:ph idx="1"/>
          </p:nvPr>
        </p:nvSpPr>
        <p:spPr/>
        <p:txBody>
          <a:bodyPr>
            <a:noAutofit/>
          </a:bodyPr>
          <a:lstStyle/>
          <a:p>
            <a:pPr algn="l" rtl="0"/>
            <a:r>
              <a:rPr lang="en-US" sz="2000" dirty="0"/>
              <a:t>IFTBs are issued over the Non-usury </a:t>
            </a:r>
            <a:r>
              <a:rPr lang="en-US" sz="2000" dirty="0" err="1"/>
              <a:t>Scripless</a:t>
            </a:r>
            <a:r>
              <a:rPr lang="en-US" sz="2000" dirty="0"/>
              <a:t> Security Settlement System (NSSSS) with certain nominal prices as a bid for auction with no base price. The issuer (government) puts a deadline for accepting bids. Then, notes are sold to the highest bidder after the deadline. Since the issuer has not defined any base price below the nominal price, competitive prices are formed through the buyer's and sellers' perceptions of present and future interest rate and inflation rate expectations. </a:t>
            </a:r>
            <a:endParaRPr lang="en-US" sz="2000" dirty="0" smtClean="0"/>
          </a:p>
          <a:p>
            <a:pPr algn="l" rtl="0"/>
            <a:r>
              <a:rPr lang="en-US" sz="2000" dirty="0" smtClean="0"/>
              <a:t>All </a:t>
            </a:r>
            <a:r>
              <a:rPr lang="en-US" sz="2000" dirty="0"/>
              <a:t>conditions and principles of the </a:t>
            </a:r>
            <a:r>
              <a:rPr lang="en-US" sz="2000" dirty="0" err="1"/>
              <a:t>Shariah</a:t>
            </a:r>
            <a:r>
              <a:rPr lang="en-US" sz="2000" dirty="0"/>
              <a:t> transaction are fulfilled, and there is no doubt of usury. The bought IFTBs can be transacted again in secondary market website (NSSSS). </a:t>
            </a:r>
            <a:endParaRPr lang="en-US" sz="2000" dirty="0" smtClean="0"/>
          </a:p>
          <a:p>
            <a:pPr algn="l" rtl="0"/>
            <a:r>
              <a:rPr lang="en-US" sz="2000" dirty="0" smtClean="0"/>
              <a:t>The </a:t>
            </a:r>
            <a:r>
              <a:rPr lang="en-US" sz="2000" dirty="0"/>
              <a:t>designed mechanism for transaction of IFTBs increases market efficiency and convergence of their yields rates to real sector rate of return</a:t>
            </a:r>
          </a:p>
        </p:txBody>
      </p:sp>
    </p:spTree>
    <p:extLst>
      <p:ext uri="{BB962C8B-B14F-4D97-AF65-F5344CB8AC3E}">
        <p14:creationId xmlns:p14="http://schemas.microsoft.com/office/powerpoint/2010/main" val="191998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B Titr" pitchFamily="2" charset="-78"/>
              </a:rPr>
              <a:t>Treasury Bill and Islamic Banking</a:t>
            </a:r>
            <a:endParaRPr lang="fa-IR" dirty="0">
              <a:cs typeface="B Titr" pitchFamily="2" charset="-78"/>
            </a:endParaRPr>
          </a:p>
        </p:txBody>
      </p:sp>
      <p:sp>
        <p:nvSpPr>
          <p:cNvPr id="3" name="Content Placeholder 2"/>
          <p:cNvSpPr>
            <a:spLocks noGrp="1"/>
          </p:cNvSpPr>
          <p:nvPr>
            <p:ph idx="1"/>
          </p:nvPr>
        </p:nvSpPr>
        <p:spPr/>
        <p:txBody>
          <a:bodyPr>
            <a:normAutofit lnSpcReduction="10000"/>
          </a:bodyPr>
          <a:lstStyle/>
          <a:p>
            <a:pPr algn="l" rtl="0"/>
            <a:r>
              <a:rPr lang="en-US" dirty="0"/>
              <a:t>Although treasury bill is the most important monetary instrument in central banking, its application in Islamic banking is not legitimate because it involves usury. </a:t>
            </a:r>
            <a:endParaRPr lang="en-US" dirty="0" smtClean="0"/>
          </a:p>
          <a:p>
            <a:pPr algn="l" rtl="0"/>
            <a:r>
              <a:rPr lang="en-US" smtClean="0"/>
              <a:t>This </a:t>
            </a:r>
            <a:r>
              <a:rPr lang="en-US" dirty="0"/>
              <a:t>implies that the system cannot apply monetary and fiscal policies</a:t>
            </a:r>
            <a:r>
              <a:rPr lang="en-US"/>
              <a:t>. </a:t>
            </a:r>
            <a:endParaRPr lang="en-US" smtClean="0"/>
          </a:p>
          <a:p>
            <a:pPr algn="l" rtl="0"/>
            <a:r>
              <a:rPr lang="en-US" smtClean="0"/>
              <a:t>To </a:t>
            </a:r>
            <a:r>
              <a:rPr lang="en-US" dirty="0"/>
              <a:t>remove this obstacle “Interest-Free Treasury Bond” (IFTB) is introduced as a substitute for conventional treasury bills.</a:t>
            </a:r>
            <a:endParaRPr lang="fa-IR" dirty="0">
              <a:cs typeface="B Titr" pitchFamily="2" charset="-78"/>
            </a:endParaRPr>
          </a:p>
        </p:txBody>
      </p:sp>
    </p:spTree>
    <p:extLst>
      <p:ext uri="{BB962C8B-B14F-4D97-AF65-F5344CB8AC3E}">
        <p14:creationId xmlns:p14="http://schemas.microsoft.com/office/powerpoint/2010/main" val="77102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bwMode="auto">
          <a:xfrm>
            <a:off x="827584" y="440668"/>
            <a:ext cx="7344816" cy="6192687"/>
          </a:xfrm>
          <a:prstGeom prst="rect">
            <a:avLst/>
          </a:prstGeom>
          <a:noFill/>
          <a:ln w="9525">
            <a:noFill/>
            <a:miter lim="800000"/>
            <a:headEnd/>
            <a:tailEnd/>
          </a:ln>
        </p:spPr>
        <p:txBody>
          <a:bodyPr>
            <a:normAutofit/>
          </a:bodyPr>
          <a:lstStyle/>
          <a:p>
            <a:pPr marL="274320" indent="-274320" algn="ctr" rtl="1" fontAlgn="auto">
              <a:spcBef>
                <a:spcPct val="20000"/>
              </a:spcBef>
              <a:spcAft>
                <a:spcPts val="0"/>
              </a:spcAft>
              <a:buClr>
                <a:schemeClr val="accent3"/>
              </a:buClr>
              <a:buFont typeface="Wingdings 2"/>
              <a:buNone/>
              <a:defRPr/>
            </a:pPr>
            <a:endParaRPr lang="fa-IR" sz="3600" dirty="0" smtClean="0">
              <a:solidFill>
                <a:schemeClr val="tx2"/>
              </a:solidFill>
              <a:latin typeface="+mj-lt"/>
              <a:ea typeface="+mj-ea"/>
              <a:cs typeface="B Titr" pitchFamily="2" charset="-78"/>
            </a:endParaRPr>
          </a:p>
          <a:p>
            <a:pPr marL="274320" indent="-274320" algn="ctr" rtl="1" fontAlgn="auto">
              <a:spcBef>
                <a:spcPct val="20000"/>
              </a:spcBef>
              <a:spcAft>
                <a:spcPts val="0"/>
              </a:spcAft>
              <a:buClr>
                <a:schemeClr val="accent3"/>
              </a:buClr>
              <a:buFont typeface="Wingdings 2"/>
              <a:buNone/>
              <a:defRPr/>
            </a:pPr>
            <a:r>
              <a:rPr lang="en-US" sz="3600" dirty="0" smtClean="0">
                <a:solidFill>
                  <a:schemeClr val="tx2"/>
                </a:solidFill>
                <a:latin typeface="+mj-lt"/>
                <a:ea typeface="+mj-ea"/>
                <a:cs typeface="B Titr" pitchFamily="2" charset="-78"/>
              </a:rPr>
              <a:t>Thank you</a:t>
            </a:r>
          </a:p>
          <a:p>
            <a:pPr marL="274320" indent="-274320" algn="ctr" rtl="1" fontAlgn="auto">
              <a:spcBef>
                <a:spcPct val="20000"/>
              </a:spcBef>
              <a:spcAft>
                <a:spcPts val="0"/>
              </a:spcAft>
              <a:buClr>
                <a:schemeClr val="accent3"/>
              </a:buClr>
              <a:buFont typeface="Wingdings 2"/>
              <a:buNone/>
              <a:defRPr/>
            </a:pPr>
            <a:endParaRPr lang="fa-IR" sz="3600" dirty="0" smtClean="0">
              <a:solidFill>
                <a:schemeClr val="tx2"/>
              </a:solidFill>
              <a:latin typeface="+mj-lt"/>
              <a:ea typeface="+mj-ea"/>
              <a:cs typeface="B Titr" pitchFamily="2" charset="-78"/>
            </a:endParaRPr>
          </a:p>
          <a:p>
            <a:pPr marL="274320" indent="-274320" algn="ctr">
              <a:buClr>
                <a:schemeClr val="accent3"/>
              </a:buClr>
              <a:defRPr/>
            </a:pPr>
            <a:r>
              <a:rPr lang="en-US" sz="4800" b="1" dirty="0">
                <a:solidFill>
                  <a:schemeClr val="tx2"/>
                </a:solidFill>
                <a:latin typeface="Times New Roman" pitchFamily="18" charset="0"/>
                <a:cs typeface="Times New Roman" pitchFamily="18" charset="0"/>
              </a:rPr>
              <a:t>Bijan Bidabad</a:t>
            </a:r>
          </a:p>
          <a:p>
            <a:pPr marL="274320" indent="-274320" algn="ctr">
              <a:buClr>
                <a:schemeClr val="accent3"/>
              </a:buClr>
              <a:buNone/>
              <a:defRPr/>
            </a:pPr>
            <a:endParaRPr lang="fa-IR" sz="4800" dirty="0">
              <a:solidFill>
                <a:schemeClr val="tx2"/>
              </a:solidFill>
              <a:cs typeface="B Titr" pitchFamily="2" charset="-78"/>
            </a:endParaRPr>
          </a:p>
          <a:p>
            <a:pPr marL="274320" indent="-274320" algn="ctr" rtl="0" fontAlgn="auto">
              <a:spcBef>
                <a:spcPct val="20000"/>
              </a:spcBef>
              <a:spcAft>
                <a:spcPts val="0"/>
              </a:spcAft>
              <a:buClr>
                <a:schemeClr val="accent3"/>
              </a:buClr>
              <a:buFont typeface="Wingdings 2"/>
              <a:buNone/>
              <a:defRPr/>
            </a:pPr>
            <a:r>
              <a:rPr lang="en-US" sz="4000" b="1" dirty="0" smtClean="0">
                <a:solidFill>
                  <a:schemeClr val="tx2"/>
                </a:solidFill>
                <a:latin typeface="+mj-lt"/>
                <a:ea typeface="+mj-ea"/>
                <a:cs typeface="+mj-cs"/>
                <a:hlinkClick r:id="rId2"/>
              </a:rPr>
              <a:t>http://www.bidabad.com</a:t>
            </a:r>
            <a:endParaRPr lang="en-US" sz="4000" b="1" dirty="0" smtClean="0">
              <a:solidFill>
                <a:schemeClr val="tx2"/>
              </a:solidFill>
              <a:latin typeface="+mj-lt"/>
              <a:ea typeface="+mj-ea"/>
              <a:cs typeface="+mj-cs"/>
            </a:endParaRPr>
          </a:p>
          <a:p>
            <a:pPr marL="274320" indent="-274320" algn="ctr" rtl="0" fontAlgn="auto">
              <a:spcBef>
                <a:spcPct val="20000"/>
              </a:spcBef>
              <a:spcAft>
                <a:spcPts val="0"/>
              </a:spcAft>
              <a:buClr>
                <a:schemeClr val="accent3"/>
              </a:buClr>
              <a:buFont typeface="Wingdings 2"/>
              <a:buNone/>
              <a:defRPr/>
            </a:pPr>
            <a:r>
              <a:rPr lang="en-US" sz="4000" b="1" dirty="0" smtClean="0">
                <a:solidFill>
                  <a:schemeClr val="tx2"/>
                </a:solidFill>
                <a:latin typeface="+mj-lt"/>
                <a:ea typeface="+mj-ea"/>
                <a:cs typeface="+mj-cs"/>
                <a:hlinkClick r:id="rId3"/>
              </a:rPr>
              <a:t>bijan@bidabad.com</a:t>
            </a:r>
            <a:r>
              <a:rPr lang="en-US" sz="4000" b="1" dirty="0" smtClean="0">
                <a:solidFill>
                  <a:schemeClr val="tx2"/>
                </a:solidFill>
                <a:latin typeface="+mj-lt"/>
                <a:ea typeface="+mj-ea"/>
                <a:cs typeface="+mj-cs"/>
              </a:rPr>
              <a:t> </a:t>
            </a:r>
          </a:p>
          <a:p>
            <a:pPr marL="274320" indent="-274320" algn="ctr" rtl="0" fontAlgn="auto">
              <a:spcBef>
                <a:spcPct val="20000"/>
              </a:spcBef>
              <a:spcAft>
                <a:spcPts val="0"/>
              </a:spcAft>
              <a:buClr>
                <a:schemeClr val="accent3"/>
              </a:buClr>
              <a:buFont typeface="Wingdings 2"/>
              <a:buNone/>
              <a:defRPr/>
            </a:pPr>
            <a:endParaRPr lang="fa-IR" sz="6000" dirty="0">
              <a:solidFill>
                <a:schemeClr val="accent3">
                  <a:lumMod val="75000"/>
                </a:schemeClr>
              </a:solidFill>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5" end="5"/>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B Titr" pitchFamily="2" charset="-78"/>
              </a:rPr>
              <a:t>IFTB Definition</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l" rtl="0"/>
            <a:r>
              <a:rPr lang="en-US" dirty="0"/>
              <a:t>IFTB is a valuable paper </a:t>
            </a:r>
            <a:r>
              <a:rPr lang="en-US" dirty="0" smtClean="0"/>
              <a:t>issued </a:t>
            </a:r>
            <a:r>
              <a:rPr lang="en-US" dirty="0"/>
              <a:t>by government treasury through a barter contract and is sold to central or commercial banks. </a:t>
            </a:r>
            <a:endParaRPr lang="en-US" dirty="0" smtClean="0"/>
          </a:p>
          <a:p>
            <a:pPr algn="l" rtl="0"/>
            <a:r>
              <a:rPr lang="en-US" dirty="0" smtClean="0"/>
              <a:t>The </a:t>
            </a:r>
            <a:r>
              <a:rPr lang="en-US" dirty="0"/>
              <a:t>issuer is debtor to the holder and has to pay back the nominal value at maturity; in addition, the issuer is committed to </a:t>
            </a:r>
            <a:r>
              <a:rPr lang="en-US" dirty="0" smtClean="0"/>
              <a:t>lend the same </a:t>
            </a:r>
            <a:r>
              <a:rPr lang="en-US" dirty="0"/>
              <a:t>amount of money to the paper holder for an equal period. </a:t>
            </a:r>
            <a:endParaRPr lang="en-US" dirty="0" smtClean="0"/>
          </a:p>
        </p:txBody>
      </p:sp>
    </p:spTree>
    <p:extLst>
      <p:ext uri="{BB962C8B-B14F-4D97-AF65-F5344CB8AC3E}">
        <p14:creationId xmlns:p14="http://schemas.microsoft.com/office/powerpoint/2010/main" val="33253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B Titr" pitchFamily="2" charset="-78"/>
              </a:rPr>
              <a:t>IFTB Characteristics</a:t>
            </a:r>
            <a:endParaRPr lang="fa-IR"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l" rtl="0"/>
            <a:r>
              <a:rPr lang="en-US" dirty="0"/>
              <a:t>IFTB is a </a:t>
            </a:r>
            <a:r>
              <a:rPr lang="en-US" dirty="0" smtClean="0"/>
              <a:t>zero-coupon bond </a:t>
            </a:r>
            <a:r>
              <a:rPr lang="en-US" dirty="0"/>
              <a:t>with no </a:t>
            </a:r>
            <a:r>
              <a:rPr lang="en-US" dirty="0" smtClean="0"/>
              <a:t>interest. </a:t>
            </a:r>
          </a:p>
          <a:p>
            <a:pPr algn="l" rtl="0"/>
            <a:r>
              <a:rPr lang="en-US" dirty="0" smtClean="0"/>
              <a:t>IFTB </a:t>
            </a:r>
            <a:r>
              <a:rPr lang="en-US" dirty="0"/>
              <a:t>can be used as a substitute for conventional treasury bills. </a:t>
            </a:r>
            <a:endParaRPr lang="en-US" dirty="0" smtClean="0"/>
          </a:p>
          <a:p>
            <a:pPr algn="l" rtl="0"/>
            <a:r>
              <a:rPr lang="en-US" dirty="0" smtClean="0"/>
              <a:t>All </a:t>
            </a:r>
            <a:r>
              <a:rPr lang="en-US" dirty="0"/>
              <a:t>conventional and non-usury systems can implement IFTB.</a:t>
            </a:r>
          </a:p>
          <a:p>
            <a:pPr algn="l" rtl="0"/>
            <a:r>
              <a:rPr lang="en-US" dirty="0" smtClean="0"/>
              <a:t>Paper </a:t>
            </a:r>
            <a:r>
              <a:rPr lang="en-US" dirty="0"/>
              <a:t>holder can supply and transact her bond in secondary market at competitive price. </a:t>
            </a:r>
            <a:endParaRPr lang="en-US" dirty="0" smtClean="0"/>
          </a:p>
          <a:p>
            <a:pPr algn="l" rtl="0"/>
            <a:r>
              <a:rPr lang="en-US" dirty="0" smtClean="0">
                <a:cs typeface="B Titr" pitchFamily="2" charset="-78"/>
              </a:rPr>
              <a:t>IFTB can be issued in national or foreign currencies</a:t>
            </a:r>
            <a:endParaRPr lang="fa-IR" dirty="0">
              <a:cs typeface="B Titr" pitchFamily="2" charset="-78"/>
            </a:endParaRPr>
          </a:p>
        </p:txBody>
      </p:sp>
    </p:spTree>
    <p:extLst>
      <p:ext uri="{BB962C8B-B14F-4D97-AF65-F5344CB8AC3E}">
        <p14:creationId xmlns:p14="http://schemas.microsoft.com/office/powerpoint/2010/main" val="211224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Practical implication</a:t>
            </a:r>
            <a:endParaRPr lang="fa-IR" dirty="0">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gn="l" rtl="0"/>
            <a:r>
              <a:rPr lang="en-US" dirty="0" smtClean="0"/>
              <a:t>Debt-based papers transaction is </a:t>
            </a:r>
            <a:r>
              <a:rPr lang="en-US" dirty="0"/>
              <a:t>not supported enough in traditional jurisprudence (</a:t>
            </a:r>
            <a:r>
              <a:rPr lang="en-US" dirty="0" err="1"/>
              <a:t>Feqh</a:t>
            </a:r>
            <a:r>
              <a:rPr lang="en-US" dirty="0"/>
              <a:t>) and thereof, these instruments </a:t>
            </a:r>
            <a:r>
              <a:rPr lang="en-US" dirty="0" smtClean="0"/>
              <a:t>can not be used </a:t>
            </a:r>
            <a:r>
              <a:rPr lang="en-US" dirty="0"/>
              <a:t>in Islamic </a:t>
            </a:r>
            <a:r>
              <a:rPr lang="en-US" dirty="0" smtClean="0"/>
              <a:t>banking </a:t>
            </a:r>
            <a:r>
              <a:rPr lang="en-US" dirty="0" smtClean="0"/>
              <a:t>.</a:t>
            </a:r>
          </a:p>
          <a:p>
            <a:pPr algn="l" rtl="0"/>
            <a:r>
              <a:rPr lang="en-US" dirty="0" smtClean="0"/>
              <a:t>Diversity </a:t>
            </a:r>
            <a:r>
              <a:rPr lang="en-US" dirty="0"/>
              <a:t>of religious judgments about </a:t>
            </a:r>
            <a:r>
              <a:rPr lang="en-US" dirty="0" smtClean="0"/>
              <a:t> </a:t>
            </a:r>
            <a:r>
              <a:rPr lang="en-US" dirty="0"/>
              <a:t>transaction of valuable papers has prevented the development of debt-based financial </a:t>
            </a:r>
            <a:r>
              <a:rPr lang="en-US" dirty="0" smtClean="0"/>
              <a:t>instruments.</a:t>
            </a:r>
          </a:p>
          <a:p>
            <a:pPr algn="l" rtl="0"/>
            <a:r>
              <a:rPr lang="en-US" dirty="0" smtClean="0"/>
              <a:t>The </a:t>
            </a:r>
            <a:r>
              <a:rPr lang="en-US" dirty="0"/>
              <a:t>subject has attracted more attention of Islamic economists, but yet there is no decisive consensus about debt-based papers.</a:t>
            </a:r>
          </a:p>
        </p:txBody>
      </p:sp>
    </p:spTree>
    <p:extLst>
      <p:ext uri="{BB962C8B-B14F-4D97-AF65-F5344CB8AC3E}">
        <p14:creationId xmlns:p14="http://schemas.microsoft.com/office/powerpoint/2010/main" val="375625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Usefulness</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l" rtl="0"/>
            <a:r>
              <a:rPr lang="en-US" dirty="0"/>
              <a:t>Managing government fiscal policies in usury-free banking </a:t>
            </a:r>
            <a:r>
              <a:rPr lang="en-US" dirty="0" smtClean="0"/>
              <a:t>faces </a:t>
            </a:r>
            <a:r>
              <a:rPr lang="en-US" dirty="0"/>
              <a:t>a basic difficulty of bonds’ usury nature. </a:t>
            </a:r>
            <a:endParaRPr lang="en-US" dirty="0" smtClean="0"/>
          </a:p>
          <a:p>
            <a:pPr algn="l" rtl="0"/>
            <a:r>
              <a:rPr lang="en-US" dirty="0" smtClean="0"/>
              <a:t>Therefore</a:t>
            </a:r>
            <a:r>
              <a:rPr lang="en-US" dirty="0"/>
              <a:t>, it is necessary to introduce non-usury treasury bills to manage government budget deficit/surplus for successive </a:t>
            </a:r>
            <a:r>
              <a:rPr lang="en-US" dirty="0" smtClean="0"/>
              <a:t>years.</a:t>
            </a:r>
            <a:endParaRPr lang="en-US" dirty="0"/>
          </a:p>
        </p:txBody>
      </p:sp>
    </p:spTree>
    <p:extLst>
      <p:ext uri="{BB962C8B-B14F-4D97-AF65-F5344CB8AC3E}">
        <p14:creationId xmlns:p14="http://schemas.microsoft.com/office/powerpoint/2010/main" val="135816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Government Fiscal Tune Policies</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dirty="0" smtClean="0"/>
              <a:t>Fiscal </a:t>
            </a:r>
            <a:r>
              <a:rPr lang="en-US" dirty="0" smtClean="0"/>
              <a:t>policies: collection </a:t>
            </a:r>
            <a:r>
              <a:rPr lang="en-US" dirty="0"/>
              <a:t>of policies applied to fulfill macro-economic targets or to prevent losses causing from government fiscal performance. </a:t>
            </a:r>
            <a:endParaRPr lang="en-US" dirty="0" smtClean="0"/>
          </a:p>
          <a:p>
            <a:pPr algn="l" rtl="0"/>
            <a:r>
              <a:rPr lang="en-US" dirty="0" smtClean="0"/>
              <a:t>Government </a:t>
            </a:r>
            <a:r>
              <a:rPr lang="en-US" dirty="0"/>
              <a:t>treasury </a:t>
            </a:r>
            <a:r>
              <a:rPr lang="en-US" dirty="0" smtClean="0"/>
              <a:t>manages </a:t>
            </a:r>
            <a:r>
              <a:rPr lang="en-US" dirty="0"/>
              <a:t>government income and expenditure flows </a:t>
            </a:r>
            <a:r>
              <a:rPr lang="en-US" dirty="0" smtClean="0"/>
              <a:t>in </a:t>
            </a:r>
            <a:r>
              <a:rPr lang="en-US" dirty="0"/>
              <a:t>such a way that the government not to be faced with deficit/surplus and provide necessary maneuvers for expansionary/</a:t>
            </a:r>
            <a:r>
              <a:rPr lang="en-US" dirty="0" err="1"/>
              <a:t>contractionary</a:t>
            </a:r>
            <a:r>
              <a:rPr lang="en-US" dirty="0"/>
              <a:t> fiscal policies</a:t>
            </a:r>
            <a:r>
              <a:rPr lang="en-US" dirty="0" smtClean="0"/>
              <a:t>.</a:t>
            </a:r>
          </a:p>
          <a:p>
            <a:pPr algn="l" rtl="0"/>
            <a:r>
              <a:rPr lang="en-US" dirty="0" smtClean="0"/>
              <a:t>The </a:t>
            </a:r>
            <a:r>
              <a:rPr lang="en-US" dirty="0"/>
              <a:t>most important instrument for fiscal policy is treasury bill which cannot be applied in usury-free </a:t>
            </a:r>
            <a:r>
              <a:rPr lang="en-US" dirty="0" smtClean="0"/>
              <a:t>systems. </a:t>
            </a:r>
            <a:endParaRPr lang="en-US" dirty="0"/>
          </a:p>
        </p:txBody>
      </p:sp>
    </p:spTree>
    <p:extLst>
      <p:ext uri="{BB962C8B-B14F-4D97-AF65-F5344CB8AC3E}">
        <p14:creationId xmlns:p14="http://schemas.microsoft.com/office/powerpoint/2010/main" val="145275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err="1" smtClean="0"/>
              <a:t>Centeral</a:t>
            </a:r>
            <a:r>
              <a:rPr lang="en-US" b="1" dirty="0" smtClean="0"/>
              <a:t> Bank Monetary Policies</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dirty="0" smtClean="0"/>
              <a:t>Central </a:t>
            </a:r>
            <a:r>
              <a:rPr lang="en-US" dirty="0"/>
              <a:t>bank can </a:t>
            </a:r>
            <a:r>
              <a:rPr lang="en-US" dirty="0" smtClean="0"/>
              <a:t>affect </a:t>
            </a:r>
            <a:r>
              <a:rPr lang="en-US" dirty="0"/>
              <a:t>liquidity through </a:t>
            </a:r>
            <a:r>
              <a:rPr lang="en-US" dirty="0" smtClean="0"/>
              <a:t>Open Market Operations </a:t>
            </a:r>
            <a:r>
              <a:rPr lang="en-US" dirty="0"/>
              <a:t>by buying </a:t>
            </a:r>
            <a:r>
              <a:rPr lang="en-US" dirty="0" smtClean="0"/>
              <a:t>and </a:t>
            </a:r>
            <a:r>
              <a:rPr lang="en-US" dirty="0"/>
              <a:t>selling treasury bonds </a:t>
            </a:r>
            <a:r>
              <a:rPr lang="en-US" dirty="0" smtClean="0"/>
              <a:t>to change </a:t>
            </a:r>
            <a:r>
              <a:rPr lang="en-US" dirty="0"/>
              <a:t>the volume of high powered money and liquidity via </a:t>
            </a:r>
            <a:r>
              <a:rPr lang="en-US" dirty="0" smtClean="0"/>
              <a:t>Monetary Expansion Mechanism</a:t>
            </a:r>
            <a:r>
              <a:rPr lang="en-US" dirty="0"/>
              <a:t>. </a:t>
            </a:r>
            <a:endParaRPr lang="en-US" dirty="0" smtClean="0"/>
          </a:p>
          <a:p>
            <a:pPr algn="l" rtl="0"/>
            <a:r>
              <a:rPr lang="en-US" dirty="0" smtClean="0"/>
              <a:t>Central </a:t>
            </a:r>
            <a:r>
              <a:rPr lang="en-US" dirty="0"/>
              <a:t>bank can </a:t>
            </a:r>
            <a:r>
              <a:rPr lang="en-US" dirty="0" smtClean="0"/>
              <a:t>oblige commercial </a:t>
            </a:r>
            <a:r>
              <a:rPr lang="en-US" dirty="0"/>
              <a:t>banks to keep a portion of their assets in </a:t>
            </a:r>
            <a:r>
              <a:rPr lang="en-US" dirty="0" smtClean="0"/>
              <a:t>form </a:t>
            </a:r>
            <a:r>
              <a:rPr lang="en-US" dirty="0"/>
              <a:t>of treasury notes at central bank to prevent monetary base expansion. </a:t>
            </a:r>
            <a:endParaRPr lang="en-US" dirty="0" smtClean="0"/>
          </a:p>
          <a:p>
            <a:pPr algn="l" rtl="0"/>
            <a:r>
              <a:rPr lang="en-US" dirty="0" smtClean="0"/>
              <a:t>Discount </a:t>
            </a:r>
            <a:r>
              <a:rPr lang="en-US" dirty="0" smtClean="0"/>
              <a:t>window </a:t>
            </a:r>
            <a:r>
              <a:rPr lang="en-US" dirty="0"/>
              <a:t>is also another quantitative measure through which commercial banks can finance their liquidity needs by discounting their treasury bills at central </a:t>
            </a:r>
            <a:r>
              <a:rPr lang="en-US" dirty="0" smtClean="0"/>
              <a:t>bank. Central </a:t>
            </a:r>
            <a:r>
              <a:rPr lang="en-US" dirty="0"/>
              <a:t>bank can affect free reserves of banking system by changing discount rate. </a:t>
            </a:r>
          </a:p>
        </p:txBody>
      </p:sp>
    </p:spTree>
    <p:extLst>
      <p:ext uri="{BB962C8B-B14F-4D97-AF65-F5344CB8AC3E}">
        <p14:creationId xmlns:p14="http://schemas.microsoft.com/office/powerpoint/2010/main" val="1835246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6&quot;/&gt;&lt;/object&gt;&lt;object type=&quot;3&quot; unique_id=&quot;10005&quot;&gt;&lt;property id=&quot;20148&quot; value=&quot;5&quot;/&gt;&lt;property id=&quot;20300&quot; value=&quot;Slide 2 - &amp;quot;Interest-Free Treasury Bonds (IFTB)&amp;#x0D;&amp;#x0A;&amp;quot;&quot;/&gt;&lt;property id=&quot;20307&quot; value=&quot;442&quot;/&gt;&lt;/object&gt;&lt;object type=&quot;3&quot; unique_id=&quot;10006&quot;&gt;&lt;property id=&quot;20148&quot; value=&quot;5&quot;/&gt;&lt;property id=&quot;20300&quot; value=&quot;Slide 3 - &amp;quot;Treasury Bill and Islamic Banking&amp;quot;&quot;/&gt;&lt;property id=&quot;20307&quot; value=&quot;426&quot;/&gt;&lt;/object&gt;&lt;object type=&quot;3&quot; unique_id=&quot;10007&quot;&gt;&lt;property id=&quot;20148&quot; value=&quot;5&quot;/&gt;&lt;property id=&quot;20300&quot; value=&quot;Slide 4 - &amp;quot;IFTB Definition&amp;quot;&quot;/&gt;&lt;property id=&quot;20307&quot; value=&quot;427&quot;/&gt;&lt;/object&gt;&lt;object type=&quot;3&quot; unique_id=&quot;10008&quot;&gt;&lt;property id=&quot;20148&quot; value=&quot;5&quot;/&gt;&lt;property id=&quot;20300&quot; value=&quot;Slide 5 - &amp;quot;IFTB Characteristics&amp;quot;&quot;/&gt;&lt;property id=&quot;20307&quot; value=&quot;428&quot;/&gt;&lt;/object&gt;&lt;object type=&quot;3&quot; unique_id=&quot;10009&quot;&gt;&lt;property id=&quot;20148&quot; value=&quot;5&quot;/&gt;&lt;property id=&quot;20300&quot; value=&quot;Slide 6 - &amp;quot;Practical implication&amp;quot;&quot;/&gt;&lt;property id=&quot;20307&quot; value=&quot;429&quot;/&gt;&lt;/object&gt;&lt;object type=&quot;3&quot; unique_id=&quot;10010&quot;&gt;&lt;property id=&quot;20148&quot; value=&quot;5&quot;/&gt;&lt;property id=&quot;20300&quot; value=&quot;Slide 13 - &amp;quot;IFTB&amp;quot;&quot;/&gt;&lt;property id=&quot;20307&quot; value=&quot;397&quot;/&gt;&lt;/object&gt;&lt;object type=&quot;3&quot; unique_id=&quot;10067&quot;&gt;&lt;property id=&quot;20148&quot; value=&quot;5&quot;/&gt;&lt;property id=&quot;20300&quot; value=&quot;Slide 30&quot;/&gt;&lt;property id=&quot;20307&quot; value=&quot;393&quot;/&gt;&lt;/object&gt;&lt;object type=&quot;3&quot; unique_id=&quot;10662&quot;&gt;&lt;property id=&quot;20148&quot; value=&quot;5&quot;/&gt;&lt;property id=&quot;20300&quot; value=&quot;Slide 7 - &amp;quot;Usefulness&amp;quot;&quot;/&gt;&lt;property id=&quot;20307&quot; value=&quot;443&quot;/&gt;&lt;/object&gt;&lt;object type=&quot;3&quot; unique_id=&quot;10663&quot;&gt;&lt;property id=&quot;20148&quot; value=&quot;5&quot;/&gt;&lt;property id=&quot;20300&quot; value=&quot;Slide 8 - &amp;quot;Government Fiscal Tune Policies&amp;quot;&quot;/&gt;&lt;property id=&quot;20307&quot; value=&quot;446&quot;/&gt;&lt;/object&gt;&lt;object type=&quot;3&quot; unique_id=&quot;10664&quot;&gt;&lt;property id=&quot;20148&quot; value=&quot;5&quot;/&gt;&lt;property id=&quot;20300&quot; value=&quot;Slide 9 - &amp;quot;Centeral Bank Monetary Policies&amp;quot;&quot;/&gt;&lt;property id=&quot;20307&quot; value=&quot;444&quot;/&gt;&lt;/object&gt;&lt;object type=&quot;3&quot; unique_id=&quot;10665&quot;&gt;&lt;property id=&quot;20148&quot; value=&quot;5&quot;/&gt;&lt;property id=&quot;20300&quot; value=&quot;Slide 10 - &amp;quot;Solution&amp;quot;&quot;/&gt;&lt;property id=&quot;20307&quot; value=&quot;445&quot;/&gt;&lt;/object&gt;&lt;object type=&quot;3&quot; unique_id=&quot;12206&quot;&gt;&lt;property id=&quot;20148&quot; value=&quot;5&quot;/&gt;&lt;property id=&quot;20300&quot; value=&quot;Slide 11 - &amp;quot;Used Solutions&amp;quot;&quot;/&gt;&lt;property id=&quot;20307&quot; value=&quot;447&quot;/&gt;&lt;/object&gt;&lt;object type=&quot;3&quot; unique_id=&quot;12207&quot;&gt;&lt;property id=&quot;20148&quot; value=&quot;5&quot;/&gt;&lt;property id=&quot;20300&quot; value=&quot;Slide 12 - &amp;quot;Interest-free bonds&amp;quot;&quot;/&gt;&lt;property id=&quot;20307&quot; value=&quot;448&quot;/&gt;&lt;/object&gt;&lt;object type=&quot;3&quot; unique_id=&quot;12209&quot;&gt;&lt;property id=&quot;20148&quot; value=&quot;5&quot;/&gt;&lt;property id=&quot;20300&quot; value=&quot;Slide 15 - &amp;quot;Loan equal to future debt&amp;quot;&quot;/&gt;&lt;property id=&quot;20307&quot; value=&quot;450&quot;/&gt;&lt;/object&gt;&lt;object type=&quot;3&quot; unique_id=&quot;12210&quot;&gt;&lt;property id=&quot;20148&quot; value=&quot;5&quot;/&gt;&lt;property id=&quot;20300&quot; value=&quot;Slide 16 - &amp;quot;Maturities&amp;quot;&quot;/&gt;&lt;property id=&quot;20307&quot; value=&quot;451&quot;/&gt;&lt;/object&gt;&lt;object type=&quot;3&quot; unique_id=&quot;12211&quot;&gt;&lt;property id=&quot;20148&quot; value=&quot;5&quot;/&gt;&lt;property id=&quot;20300&quot; value=&quot;Slide 17 - &amp;quot;Transaction of IFTB&amp;quot;&quot;/&gt;&lt;property id=&quot;20307&quot; value=&quot;452&quot;/&gt;&lt;/object&gt;&lt;object type=&quot;3&quot; unique_id=&quot;12212&quot;&gt;&lt;property id=&quot;20148&quot; value=&quot;5&quot;/&gt;&lt;property id=&quot;20300&quot; value=&quot;Slide 14 - &amp;quot;IFTB rule&amp;quot;&quot;/&gt;&lt;property id=&quot;20307&quot; value=&quot;453&quot;/&gt;&lt;/object&gt;&lt;object type=&quot;3&quot; unique_id=&quot;12214&quot;&gt;&lt;property id=&quot;20148&quot; value=&quot;5&quot;/&gt;&lt;property id=&quot;20300&quot; value=&quot;Slide 18 - &amp;quot;Shariah and Legal Permissions of Interest-Free Bonds&amp;quot;&quot;/&gt;&lt;property id=&quot;20307&quot; value=&quot;455&quot;/&gt;&lt;/object&gt;&lt;object type=&quot;3&quot; unique_id=&quot;12215&quot;&gt;&lt;property id=&quot;20148&quot; value=&quot;5&quot;/&gt;&lt;property id=&quot;20300&quot; value=&quot;Slide 19 - &amp;quot;Shariah and Legal Permissions of Interest-Free Bonds&amp;quot;&quot;/&gt;&lt;property id=&quot;20307&quot; value=&quot;456&quot;/&gt;&lt;/object&gt;&lt;object type=&quot;3&quot; unique_id=&quot;12216&quot;&gt;&lt;property id=&quot;20148&quot; value=&quot;5&quot;/&gt;&lt;property id=&quot;20300&quot; value=&quot;Slide 20 - &amp;quot;Economic Effects of IFTB&amp;quot;&quot;/&gt;&lt;property id=&quot;20307&quot; value=&quot;457&quot;/&gt;&lt;/object&gt;&lt;object type=&quot;3&quot; unique_id=&quot;12217&quot;&gt;&lt;property id=&quot;20148&quot; value=&quot;5&quot;/&gt;&lt;property id=&quot;20300&quot; value=&quot;Slide 21 - &amp;quot;Centeral Bank and IFTB&amp;quot;&quot;/&gt;&lt;property id=&quot;20307&quot; value=&quot;458&quot;/&gt;&lt;/object&gt;&lt;object type=&quot;3&quot; unique_id=&quot;12218&quot;&gt;&lt;property id=&quot;20148&quot; value=&quot;5&quot;/&gt;&lt;property id=&quot;20300&quot; value=&quot;Slide 22 - &amp;quot;Business Cycles Effects of IFTB&amp;quot;&quot;/&gt;&lt;property id=&quot;20307&quot; value=&quot;459&quot;/&gt;&lt;/object&gt;&lt;object type=&quot;3&quot; unique_id=&quot;12219&quot;&gt;&lt;property id=&quot;20148&quot; value=&quot;5&quot;/&gt;&lt;property id=&quot;20300&quot; value=&quot;Slide 24 - &amp;quot;Inflation expectation effects of IFTB&amp;quot;&quot;/&gt;&lt;property id=&quot;20307&quot; value=&quot;460&quot;/&gt;&lt;/object&gt;&lt;object type=&quot;3&quot; unique_id=&quot;12220&quot;&gt;&lt;property id=&quot;20148&quot; value=&quot;5&quot;/&gt;&lt;property id=&quot;20300&quot; value=&quot;Slide 25 - &amp;quot;Bank’s interest rates Effects of IFTB&amp;quot;&quot;/&gt;&lt;property id=&quot;20307&quot; value=&quot;461&quot;/&gt;&lt;/object&gt;&lt;object type=&quot;3&quot; unique_id=&quot;12221&quot;&gt;&lt;property id=&quot;20148&quot; value=&quot;5&quot;/&gt;&lt;property id=&quot;20300&quot; value=&quot;Slide 27 - &amp;quot;Bank’s transaction and of IFTB&amp;quot;&quot;/&gt;&lt;property id=&quot;20307&quot; value=&quot;462&quot;/&gt;&lt;/object&gt;&lt;object type=&quot;3&quot; unique_id=&quot;12222&quot;&gt;&lt;property id=&quot;20148&quot; value=&quot;5&quot;/&gt;&lt;property id=&quot;20300&quot; value=&quot;Slide 26 - &amp;quot;Bank’s transaction and of IFTB&amp;quot;&quot;/&gt;&lt;property id=&quot;20307&quot; value=&quot;463&quot;/&gt;&lt;/object&gt;&lt;object type=&quot;3&quot; unique_id=&quot;12223&quot;&gt;&lt;property id=&quot;20148&quot; value=&quot;5&quot;/&gt;&lt;property id=&quot;20300&quot; value=&quot;Slide 28 - &amp;quot;Foreign Exchange IFTB&amp;quot;&quot;/&gt;&lt;property id=&quot;20307&quot; value=&quot;464&quot;/&gt;&lt;/object&gt;&lt;object type=&quot;3&quot; unique_id=&quot;12225&quot;&gt;&lt;property id=&quot;20148&quot; value=&quot;5&quot;/&gt;&lt;property id=&quot;20300&quot; value=&quot;Slide 29 - &amp;quot;Secondary Market for Transaction of Interest-Free Treasury Bonds&amp;quot;&quot;/&gt;&lt;property id=&quot;20307&quot; value=&quot;466&quot;/&gt;&lt;/object&gt;&lt;object type=&quot;3&quot; unique_id=&quot;12494&quot;&gt;&lt;property id=&quot;20148&quot; value=&quot;5&quot;/&gt;&lt;property id=&quot;20300&quot; value=&quot;Slide 23 - &amp;quot;Inflation expectation effects of IFTB&amp;quot;&quot;/&gt;&lt;property id=&quot;20307&quot; value=&quot;46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2770</TotalTime>
  <Words>3018</Words>
  <Application>Microsoft Office PowerPoint</Application>
  <PresentationFormat>On-screen Show (4:3)</PresentationFormat>
  <Paragraphs>121</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Wingdings 2</vt:lpstr>
      <vt:lpstr>Times New Roman</vt:lpstr>
      <vt:lpstr>B Titr</vt:lpstr>
      <vt:lpstr>Office Theme</vt:lpstr>
      <vt:lpstr>Visio</vt:lpstr>
      <vt:lpstr>PowerPoint Presentation</vt:lpstr>
      <vt:lpstr>Interest-Free Treasury Bonds (IFTB) </vt:lpstr>
      <vt:lpstr>Treasury Bill and Islamic Banking</vt:lpstr>
      <vt:lpstr>IFTB Definition</vt:lpstr>
      <vt:lpstr>IFTB Characteristics</vt:lpstr>
      <vt:lpstr>Practical implication</vt:lpstr>
      <vt:lpstr>Usefulness</vt:lpstr>
      <vt:lpstr>Government Fiscal Tune Policies</vt:lpstr>
      <vt:lpstr>Centeral Bank Monetary Policies</vt:lpstr>
      <vt:lpstr>Solution</vt:lpstr>
      <vt:lpstr>Used Solutions</vt:lpstr>
      <vt:lpstr>Interest-free bonds</vt:lpstr>
      <vt:lpstr>IFTB</vt:lpstr>
      <vt:lpstr>IFTB rule</vt:lpstr>
      <vt:lpstr>Loan equal to future debt</vt:lpstr>
      <vt:lpstr>Maturities</vt:lpstr>
      <vt:lpstr>Transaction of IFTB</vt:lpstr>
      <vt:lpstr>Shariah and Legal Permissions of Interest-Free Bonds</vt:lpstr>
      <vt:lpstr>Shariah and Legal Permissions of Interest-Free Bonds</vt:lpstr>
      <vt:lpstr>Economic Effects of IFTB</vt:lpstr>
      <vt:lpstr>Centeral Bank and IFTB</vt:lpstr>
      <vt:lpstr>Business Cycles Effects of IFTB</vt:lpstr>
      <vt:lpstr>Inflation expectation effects of IFTB</vt:lpstr>
      <vt:lpstr>Inflation expectation effects of IFTB</vt:lpstr>
      <vt:lpstr>Bank’s interest rates Effects of IFTB</vt:lpstr>
      <vt:lpstr>Bank’s transaction and of IFTB</vt:lpstr>
      <vt:lpstr>Bank’s transaction and of IFTB</vt:lpstr>
      <vt:lpstr>Foreign Exchange IFTB</vt:lpstr>
      <vt:lpstr>Secondary Market for Transaction of Interest-Free Treasury Bonds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Interest-Free Treasury Bonds (IFTB)</dc:title>
  <dc:subject>Rastin Banking</dc:subject>
  <dc:creator>Bijan Bidabad</dc:creator>
  <dcterms:modified xsi:type="dcterms:W3CDTF">2012-08-12T08:10:58Z</dcterms:modified>
</cp:coreProperties>
</file>