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904" r:id="rId1"/>
  </p:sldMasterIdLst>
  <p:notesMasterIdLst>
    <p:notesMasterId r:id="rId33"/>
  </p:notesMasterIdLst>
  <p:handoutMasterIdLst>
    <p:handoutMasterId r:id="rId34"/>
  </p:handoutMasterIdLst>
  <p:sldIdLst>
    <p:sldId id="293" r:id="rId2"/>
    <p:sldId id="292" r:id="rId3"/>
    <p:sldId id="340" r:id="rId4"/>
    <p:sldId id="341" r:id="rId5"/>
    <p:sldId id="342" r:id="rId6"/>
    <p:sldId id="343" r:id="rId7"/>
    <p:sldId id="344" r:id="rId8"/>
    <p:sldId id="345" r:id="rId9"/>
    <p:sldId id="346" r:id="rId10"/>
    <p:sldId id="347" r:id="rId11"/>
    <p:sldId id="348" r:id="rId12"/>
    <p:sldId id="349" r:id="rId13"/>
    <p:sldId id="350" r:id="rId14"/>
    <p:sldId id="339" r:id="rId15"/>
    <p:sldId id="307" r:id="rId16"/>
    <p:sldId id="295" r:id="rId17"/>
    <p:sldId id="308" r:id="rId18"/>
    <p:sldId id="353" r:id="rId19"/>
    <p:sldId id="354" r:id="rId20"/>
    <p:sldId id="355" r:id="rId21"/>
    <p:sldId id="356" r:id="rId22"/>
    <p:sldId id="357" r:id="rId23"/>
    <p:sldId id="358" r:id="rId24"/>
    <p:sldId id="359" r:id="rId25"/>
    <p:sldId id="336" r:id="rId26"/>
    <p:sldId id="360" r:id="rId27"/>
    <p:sldId id="361" r:id="rId28"/>
    <p:sldId id="298" r:id="rId29"/>
    <p:sldId id="352" r:id="rId30"/>
    <p:sldId id="362" r:id="rId31"/>
    <p:sldId id="296" r:id="rId32"/>
  </p:sldIdLst>
  <p:sldSz cx="9144000" cy="6858000" type="screen4x3"/>
  <p:notesSz cx="6858000" cy="9144000"/>
  <p:embeddedFontLst>
    <p:embeddedFont>
      <p:font typeface="Palatino Linotype" panose="02040502050505030304" pitchFamily="18"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ＭＳ Ｐゴシック" panose="020B0600070205080204" pitchFamily="34" charset="-128"/>
      <p:regular r:id="rId47"/>
    </p:embeddedFont>
    <p:embeddedFont>
      <p:font typeface="Britannic Bold" panose="020B0903060703020204" pitchFamily="34" charset="0"/>
      <p:regular r:id="rId48"/>
    </p:embeddedFont>
    <p:embeddedFont>
      <p:font typeface="B Titr" panose="00000700000000000000" pitchFamily="2" charset="-78"/>
      <p:bold r:id="rId49"/>
    </p:embeddedFont>
    <p:embeddedFont>
      <p:font typeface="Arial Narrow" panose="020B0606020202030204" pitchFamily="34" charset="0"/>
      <p:regular r:id="rId50"/>
      <p:bold r:id="rId51"/>
      <p:italic r:id="rId52"/>
      <p:boldItalic r:id="rId53"/>
    </p:embeddedFont>
    <p:embeddedFont>
      <p:font typeface="B Nazanin" panose="00000400000000000000" pitchFamily="2" charset="-78"/>
      <p:regular r:id="rId54"/>
      <p:bold r:id="rId55"/>
    </p:embeddedFont>
  </p:embeddedFontLst>
  <p:custDataLst>
    <p:tags r:id="rId56"/>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3478" autoAdjust="0"/>
  </p:normalViewPr>
  <p:slideViewPr>
    <p:cSldViewPr snapToGrid="0">
      <p:cViewPr>
        <p:scale>
          <a:sx n="90" d="100"/>
          <a:sy n="90" d="100"/>
        </p:scale>
        <p:origin x="812" y="10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Arial" pitchFamily="34" charset="0"/>
                <a:cs typeface="Arial" pitchFamily="34" charset="0"/>
              </a:defRPr>
            </a:lvl1pPr>
          </a:lstStyle>
          <a:p>
            <a:pPr>
              <a:defRPr/>
            </a:pPr>
            <a:fld id="{E0247396-CDE5-4527-A748-A89234808E9B}" type="slidenum">
              <a:rPr lang="ar-SA"/>
              <a:pPr>
                <a:defRPr/>
              </a:pPr>
              <a:t>‹#›</a:t>
            </a:fld>
            <a:endParaRPr lang="en-US"/>
          </a:p>
        </p:txBody>
      </p:sp>
    </p:spTree>
    <p:extLst>
      <p:ext uri="{BB962C8B-B14F-4D97-AF65-F5344CB8AC3E}">
        <p14:creationId xmlns:p14="http://schemas.microsoft.com/office/powerpoint/2010/main" val="327346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latin typeface="Arial" charset="0"/>
                <a:cs typeface="+mn-cs"/>
              </a:defRPr>
            </a:lvl1pPr>
          </a:lstStyle>
          <a:p>
            <a:pPr>
              <a:defRPr/>
            </a:pPr>
            <a:endParaRPr lang="de-DE"/>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Arial" pitchFamily="34" charset="0"/>
                <a:cs typeface="Arial" pitchFamily="34" charset="0"/>
              </a:defRPr>
            </a:lvl1pPr>
          </a:lstStyle>
          <a:p>
            <a:pPr>
              <a:defRPr/>
            </a:pPr>
            <a:fld id="{80A553CA-A594-4D6A-AEEA-4CC4B000075F}" type="slidenum">
              <a:rPr lang="ar-SA"/>
              <a:pPr>
                <a:defRPr/>
              </a:pPr>
              <a:t>‹#›</a:t>
            </a:fld>
            <a:endParaRPr lang="de-DE"/>
          </a:p>
        </p:txBody>
      </p:sp>
    </p:spTree>
    <p:extLst>
      <p:ext uri="{BB962C8B-B14F-4D97-AF65-F5344CB8AC3E}">
        <p14:creationId xmlns:p14="http://schemas.microsoft.com/office/powerpoint/2010/main" val="1176831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2</a:t>
            </a:fld>
            <a:endParaRPr lang="de-DE"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11</a:t>
            </a:fld>
            <a:endParaRPr lang="de-DE" altLang="en-US" smtClean="0">
              <a:cs typeface="Arial" charset="0"/>
            </a:endParaRPr>
          </a:p>
        </p:txBody>
      </p:sp>
    </p:spTree>
    <p:extLst>
      <p:ext uri="{BB962C8B-B14F-4D97-AF65-F5344CB8AC3E}">
        <p14:creationId xmlns:p14="http://schemas.microsoft.com/office/powerpoint/2010/main" val="203037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12</a:t>
            </a:fld>
            <a:endParaRPr lang="de-DE" altLang="en-US" smtClean="0">
              <a:cs typeface="Arial" charset="0"/>
            </a:endParaRPr>
          </a:p>
        </p:txBody>
      </p:sp>
    </p:spTree>
    <p:extLst>
      <p:ext uri="{BB962C8B-B14F-4D97-AF65-F5344CB8AC3E}">
        <p14:creationId xmlns:p14="http://schemas.microsoft.com/office/powerpoint/2010/main" val="426149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13</a:t>
            </a:fld>
            <a:endParaRPr lang="de-DE" altLang="en-US" smtClean="0">
              <a:cs typeface="Arial" charset="0"/>
            </a:endParaRPr>
          </a:p>
        </p:txBody>
      </p:sp>
    </p:spTree>
    <p:extLst>
      <p:ext uri="{BB962C8B-B14F-4D97-AF65-F5344CB8AC3E}">
        <p14:creationId xmlns:p14="http://schemas.microsoft.com/office/powerpoint/2010/main" val="286131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14</a:t>
            </a:fld>
            <a:endParaRPr lang="de-DE" altLang="en-US" smtClean="0">
              <a:cs typeface="Arial" charset="0"/>
            </a:endParaRPr>
          </a:p>
        </p:txBody>
      </p:sp>
    </p:spTree>
    <p:extLst>
      <p:ext uri="{BB962C8B-B14F-4D97-AF65-F5344CB8AC3E}">
        <p14:creationId xmlns:p14="http://schemas.microsoft.com/office/powerpoint/2010/main" val="338650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3</a:t>
            </a:fld>
            <a:endParaRPr lang="de-DE" altLang="en-US" smtClean="0">
              <a:cs typeface="Arial" charset="0"/>
            </a:endParaRPr>
          </a:p>
        </p:txBody>
      </p:sp>
    </p:spTree>
    <p:extLst>
      <p:ext uri="{BB962C8B-B14F-4D97-AF65-F5344CB8AC3E}">
        <p14:creationId xmlns:p14="http://schemas.microsoft.com/office/powerpoint/2010/main" val="320245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4</a:t>
            </a:fld>
            <a:endParaRPr lang="de-DE" altLang="en-US" smtClean="0">
              <a:cs typeface="Arial" charset="0"/>
            </a:endParaRPr>
          </a:p>
        </p:txBody>
      </p:sp>
    </p:spTree>
    <p:extLst>
      <p:ext uri="{BB962C8B-B14F-4D97-AF65-F5344CB8AC3E}">
        <p14:creationId xmlns:p14="http://schemas.microsoft.com/office/powerpoint/2010/main" val="348033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5</a:t>
            </a:fld>
            <a:endParaRPr lang="de-DE" altLang="en-US" smtClean="0">
              <a:cs typeface="Arial" charset="0"/>
            </a:endParaRPr>
          </a:p>
        </p:txBody>
      </p:sp>
    </p:spTree>
    <p:extLst>
      <p:ext uri="{BB962C8B-B14F-4D97-AF65-F5344CB8AC3E}">
        <p14:creationId xmlns:p14="http://schemas.microsoft.com/office/powerpoint/2010/main" val="211897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6</a:t>
            </a:fld>
            <a:endParaRPr lang="de-DE" altLang="en-US" smtClean="0">
              <a:cs typeface="Arial" charset="0"/>
            </a:endParaRPr>
          </a:p>
        </p:txBody>
      </p:sp>
    </p:spTree>
    <p:extLst>
      <p:ext uri="{BB962C8B-B14F-4D97-AF65-F5344CB8AC3E}">
        <p14:creationId xmlns:p14="http://schemas.microsoft.com/office/powerpoint/2010/main" val="113303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7</a:t>
            </a:fld>
            <a:endParaRPr lang="de-DE" altLang="en-US" smtClean="0">
              <a:cs typeface="Arial" charset="0"/>
            </a:endParaRPr>
          </a:p>
        </p:txBody>
      </p:sp>
    </p:spTree>
    <p:extLst>
      <p:ext uri="{BB962C8B-B14F-4D97-AF65-F5344CB8AC3E}">
        <p14:creationId xmlns:p14="http://schemas.microsoft.com/office/powerpoint/2010/main" val="274287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8</a:t>
            </a:fld>
            <a:endParaRPr lang="de-DE" altLang="en-US" smtClean="0">
              <a:cs typeface="Arial" charset="0"/>
            </a:endParaRPr>
          </a:p>
        </p:txBody>
      </p:sp>
    </p:spTree>
    <p:extLst>
      <p:ext uri="{BB962C8B-B14F-4D97-AF65-F5344CB8AC3E}">
        <p14:creationId xmlns:p14="http://schemas.microsoft.com/office/powerpoint/2010/main" val="421236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9</a:t>
            </a:fld>
            <a:endParaRPr lang="de-DE" altLang="en-US" smtClean="0">
              <a:cs typeface="Arial" charset="0"/>
            </a:endParaRPr>
          </a:p>
        </p:txBody>
      </p:sp>
    </p:spTree>
    <p:extLst>
      <p:ext uri="{BB962C8B-B14F-4D97-AF65-F5344CB8AC3E}">
        <p14:creationId xmlns:p14="http://schemas.microsoft.com/office/powerpoint/2010/main" val="112651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63CEB-5C19-48C1-8845-2BCF8EA6CA9D}" type="slidenum">
              <a:rPr lang="ar-SA" altLang="en-US" smtClean="0">
                <a:cs typeface="Arial" charset="0"/>
              </a:rPr>
              <a:pPr eaLnBrk="1" hangingPunct="1">
                <a:spcBef>
                  <a:spcPct val="0"/>
                </a:spcBef>
              </a:pPr>
              <a:t>10</a:t>
            </a:fld>
            <a:endParaRPr lang="de-DE" altLang="en-US" smtClean="0">
              <a:cs typeface="Arial" charset="0"/>
            </a:endParaRPr>
          </a:p>
        </p:txBody>
      </p:sp>
    </p:spTree>
    <p:extLst>
      <p:ext uri="{BB962C8B-B14F-4D97-AF65-F5344CB8AC3E}">
        <p14:creationId xmlns:p14="http://schemas.microsoft.com/office/powerpoint/2010/main" val="12527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D14A0CA-AAFA-4830-9F1E-B3FEF4A8630B}" type="datetimeFigureOut">
              <a:rPr lang="en-US"/>
              <a:pPr>
                <a:defRPr/>
              </a:pPr>
              <a:t>5/9/2017</a:t>
            </a:fld>
            <a:endParaRPr lang="en-US" sz="14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537AF-82DC-48D4-8575-BA077588A533}"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154963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EFEAB4-B16A-4DA9-BFF4-8958ACC9256E}" type="datetimeFigureOut">
              <a:rPr lang="en-US"/>
              <a:pPr>
                <a:defRPr/>
              </a:pPr>
              <a:t>5/9/2017</a:t>
            </a:fld>
            <a:endParaRPr lang="en-US" sz="14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6B779-1F2A-46D4-B82A-E6C4907365B3}"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336844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480359-E3FB-4754-9036-AFE1B0D7ECD3}" type="datetimeFigureOut">
              <a:rPr lang="en-US"/>
              <a:pPr>
                <a:defRPr/>
              </a:pPr>
              <a:t>5/9/2017</a:t>
            </a:fld>
            <a:endParaRPr lang="en-US" sz="14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541C0-FF9C-4F17-BDC4-6993734D7AF4}"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18516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E6924E51-A00B-46A8-9300-09A490604BCD}" type="datetimeFigureOut">
              <a:rPr lang="en-US"/>
              <a:pPr>
                <a:defRPr/>
              </a:pPr>
              <a:t>5/9/2017</a:t>
            </a:fld>
            <a:endParaRPr lang="en-US" sz="14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5DF8E3-88C7-4860-9BE0-F40619681A8C}"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371048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95D39C4-5E13-4013-B9F2-0560DE805007}" type="datetimeFigureOut">
              <a:rPr lang="en-US"/>
              <a:pPr>
                <a:defRPr/>
              </a:pPr>
              <a:t>5/9/2017</a:t>
            </a:fld>
            <a:endParaRPr lang="en-US" sz="1400" dirty="0">
              <a:solidFill>
                <a:srgbClr val="FFFFFF"/>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09D5C1-7606-4E9E-BD8A-6B0586183342}"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197715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0E87C9B5-3BC7-4086-856B-AED41164461D}" type="datetimeFigureOut">
              <a:rPr lang="en-US"/>
              <a:pPr>
                <a:defRPr/>
              </a:pPr>
              <a:t>5/9/2017</a:t>
            </a:fld>
            <a:endParaRPr lang="en-US" sz="1400"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7B3AB8D-2088-4BDE-94F5-98D3F2FDE9BD}"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343819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A00AB37A-5DBC-44BB-847D-00A1047C2476}" type="datetimeFigureOut">
              <a:rPr lang="en-US"/>
              <a:pPr>
                <a:defRPr/>
              </a:pPr>
              <a:t>5/9/2017</a:t>
            </a:fld>
            <a:endParaRPr lang="en-US" sz="1400" dirty="0">
              <a:solidFill>
                <a:srgbClr val="FFFFFF"/>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E8064DFD-255E-4C8D-A47F-9B7C3D0645A3}"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311078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72E3D89-0B22-439D-BCD2-9ABD8016CA92}" type="datetimeFigureOut">
              <a:rPr lang="en-US"/>
              <a:pPr>
                <a:defRPr/>
              </a:pPr>
              <a:t>5/9/2017</a:t>
            </a:fld>
            <a:endParaRPr lang="en-US" sz="1400"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02CD7D-9DAD-4B54-93DA-DD03B3996E1D}"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151371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99213A-A371-4B0C-90D5-58D72FCDBB22}" type="datetimeFigureOut">
              <a:rPr lang="en-US"/>
              <a:pPr>
                <a:defRPr/>
              </a:pPr>
              <a:t>5/9/2017</a:t>
            </a:fld>
            <a:endParaRPr lang="en-US" sz="1400"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54975E-E9FE-4124-864C-2B019BD0A316}"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355146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842A69-2D50-4B60-8B2D-9CAB66D6F2DA}" type="datetimeFigureOut">
              <a:rPr lang="en-US"/>
              <a:pPr>
                <a:defRPr/>
              </a:pPr>
              <a:t>5/9/2017</a:t>
            </a:fld>
            <a:endParaRPr lang="en-US" sz="1400"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AAF8F5-20D8-43FD-BE5A-F33E0232994B}"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24432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53A327-26E4-45E0-97C2-BD9686E58FA3}" type="datetimeFigureOut">
              <a:rPr lang="en-US"/>
              <a:pPr>
                <a:defRPr/>
              </a:pPr>
              <a:t>5/9/2017</a:t>
            </a:fld>
            <a:endParaRPr lang="en-US" sz="1400"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A8F59F-33AE-4ABE-AF95-8B75A93B9D8B}" type="slidenum">
              <a:rPr lang="ar-SA"/>
              <a:pPr>
                <a:defRPr/>
              </a:pPr>
              <a:t>‹#›</a:t>
            </a:fld>
            <a:endParaRPr lang="en-US" sz="1600">
              <a:solidFill>
                <a:srgbClr val="9D2512"/>
              </a:solidFill>
            </a:endParaRPr>
          </a:p>
        </p:txBody>
      </p:sp>
    </p:spTree>
    <p:extLst>
      <p:ext uri="{BB962C8B-B14F-4D97-AF65-F5344CB8AC3E}">
        <p14:creationId xmlns:p14="http://schemas.microsoft.com/office/powerpoint/2010/main" val="206912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rtl="1">
              <a:defRPr sz="1200" smtClean="0">
                <a:solidFill>
                  <a:schemeClr val="tx1">
                    <a:lumMod val="65000"/>
                    <a:lumOff val="35000"/>
                  </a:schemeClr>
                </a:solidFill>
                <a:latin typeface="Century Gothic" pitchFamily="34" charset="0"/>
              </a:defRPr>
            </a:lvl1pPr>
          </a:lstStyle>
          <a:p>
            <a:pPr>
              <a:defRPr/>
            </a:pPr>
            <a:fld id="{C55524CE-FDFC-4CB8-9E37-65602F593551}" type="datetimeFigureOut">
              <a:rPr lang="en-US"/>
              <a:pPr>
                <a:defRPr/>
              </a:pPr>
              <a:t>5/9/2017</a:t>
            </a:fld>
            <a:endParaRPr lang="en-US" sz="1400" dirty="0">
              <a:solidFill>
                <a:srgbClr val="FFFFFF"/>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rtl="1">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rtl="1">
              <a:defRPr sz="1200" smtClean="0">
                <a:solidFill>
                  <a:schemeClr val="tx1">
                    <a:lumMod val="65000"/>
                    <a:lumOff val="35000"/>
                  </a:schemeClr>
                </a:solidFill>
                <a:latin typeface="Century Gothic" pitchFamily="34" charset="0"/>
              </a:defRPr>
            </a:lvl1pPr>
          </a:lstStyle>
          <a:p>
            <a:pPr>
              <a:defRPr/>
            </a:pPr>
            <a:fld id="{E8CB21D2-4AF1-4664-8623-5FBBABAFC5B0}" type="slidenum">
              <a:rPr lang="ar-SA"/>
              <a:pPr>
                <a:defRPr/>
              </a:pPr>
              <a:t>‹#›</a:t>
            </a:fld>
            <a:endParaRPr lang="en-US" sz="1600">
              <a:solidFill>
                <a:srgbClr val="9D2512"/>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50"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ijan@bidabad.com" TargetMode="External"/><Relationship Id="rId2" Type="http://schemas.openxmlformats.org/officeDocument/2006/relationships/hyperlink" Target="http://www.bidabad.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3689773"/>
            <a:ext cx="9144000" cy="3168233"/>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125" name="Gruppe 123"/>
          <p:cNvGrpSpPr>
            <a:grpSpLocks/>
          </p:cNvGrpSpPr>
          <p:nvPr/>
        </p:nvGrpSpPr>
        <p:grpSpPr bwMode="auto">
          <a:xfrm>
            <a:off x="2246313" y="441325"/>
            <a:ext cx="4691062" cy="5843588"/>
            <a:chOff x="1627505" y="1312545"/>
            <a:chExt cx="3950519" cy="5038818"/>
          </a:xfrm>
        </p:grpSpPr>
        <p:sp>
          <p:nvSpPr>
            <p:cNvPr id="9" name="Ellipse 86"/>
            <p:cNvSpPr/>
            <p:nvPr/>
          </p:nvSpPr>
          <p:spPr bwMode="auto">
            <a:xfrm>
              <a:off x="2075441"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0" name="Ellipse 87"/>
            <p:cNvSpPr/>
            <p:nvPr/>
          </p:nvSpPr>
          <p:spPr bwMode="auto">
            <a:xfrm>
              <a:off x="3715201" y="5970678"/>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1" name="Ellipse 88"/>
            <p:cNvSpPr/>
            <p:nvPr/>
          </p:nvSpPr>
          <p:spPr bwMode="auto">
            <a:xfrm>
              <a:off x="1627505" y="5969950"/>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nvGrpSpPr>
            <p:cNvPr id="5137" name="Gruppe 92"/>
            <p:cNvGrpSpPr>
              <a:grpSpLocks/>
            </p:cNvGrpSpPr>
            <p:nvPr/>
          </p:nvGrpSpPr>
          <p:grpSpPr bwMode="auto">
            <a:xfrm>
              <a:off x="3200411" y="2301745"/>
              <a:ext cx="692586" cy="4021898"/>
              <a:chOff x="1989167" y="3459524"/>
              <a:chExt cx="1669156" cy="2879360"/>
            </a:xfrm>
          </p:grpSpPr>
          <p:sp>
            <p:nvSpPr>
              <p:cNvPr id="16" name="Afrundet rektangel 89"/>
              <p:cNvSpPr>
                <a:spLocks noChangeArrowheads="1"/>
              </p:cNvSpPr>
              <p:nvPr/>
            </p:nvSpPr>
            <p:spPr bwMode="auto">
              <a:xfrm rot="1320000">
                <a:off x="1990655" y="3924400"/>
                <a:ext cx="199762" cy="2414729"/>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7" name="Afrundet rektangel 90"/>
              <p:cNvSpPr>
                <a:spLocks noChangeArrowheads="1"/>
              </p:cNvSpPr>
              <p:nvPr/>
            </p:nvSpPr>
            <p:spPr bwMode="auto">
              <a:xfrm>
                <a:off x="2722041" y="3459878"/>
                <a:ext cx="173986" cy="2414729"/>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sp>
            <p:nvSpPr>
              <p:cNvPr id="18" name="Afrundet rektangel 91"/>
              <p:cNvSpPr>
                <a:spLocks noChangeArrowheads="1"/>
              </p:cNvSpPr>
              <p:nvPr/>
            </p:nvSpPr>
            <p:spPr bwMode="auto">
              <a:xfrm rot="20040000">
                <a:off x="3466312" y="3844040"/>
                <a:ext cx="193318" cy="2491169"/>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Calibri" charset="0"/>
                  <a:ea typeface="ＭＳ Ｐゴシック" charset="-128"/>
                  <a:cs typeface="ＭＳ Ｐゴシック" charset="-128"/>
                </a:endParaRPr>
              </a:p>
            </p:txBody>
          </p:sp>
        </p:grpSp>
        <p:grpSp>
          <p:nvGrpSpPr>
            <p:cNvPr id="5" name="Gruppe 157"/>
            <p:cNvGrpSpPr/>
            <p:nvPr/>
          </p:nvGrpSpPr>
          <p:grpSpPr bwMode="auto">
            <a:xfrm>
              <a:off x="2001838" y="1312545"/>
              <a:ext cx="2981642" cy="3701415"/>
              <a:chOff x="5158493" y="1088691"/>
              <a:chExt cx="3627367" cy="4759659"/>
            </a:xfrm>
            <a:effectLst>
              <a:outerShdw blurRad="50800" dist="38100" dir="2700000" algn="tl" rotWithShape="0">
                <a:prstClr val="black">
                  <a:alpha val="40000"/>
                </a:prstClr>
              </a:outerShdw>
            </a:effectLst>
          </p:grpSpPr>
          <p:sp>
            <p:nvSpPr>
              <p:cNvPr id="14" name="Rectangle 27"/>
              <p:cNvSpPr>
                <a:spLocks noChangeArrowheads="1"/>
              </p:cNvSpPr>
              <p:nvPr/>
            </p:nvSpPr>
            <p:spPr bwMode="auto">
              <a:xfrm>
                <a:off x="5162551" y="1398269"/>
                <a:ext cx="3608070" cy="4450081"/>
              </a:xfrm>
              <a:prstGeom prst="rect">
                <a:avLst/>
              </a:prstGeom>
              <a:gradFill flip="none" rotWithShape="1">
                <a:gsLst>
                  <a:gs pos="38000">
                    <a:sysClr val="window" lastClr="FFFFFF"/>
                  </a:gs>
                  <a:gs pos="100000">
                    <a:schemeClr val="bg1">
                      <a:lumMod val="75000"/>
                    </a:schemeClr>
                  </a:gs>
                  <a:gs pos="68000">
                    <a:schemeClr val="bg1">
                      <a:lumMod val="95000"/>
                    </a:schemeClr>
                  </a:gs>
                </a:gsLst>
                <a:lin ang="12300000" scaled="0"/>
                <a:tileRect/>
              </a:gradFill>
              <a:ln w="9525">
                <a:noFill/>
                <a:miter lim="800000"/>
                <a:headEnd/>
                <a:tailEnd/>
              </a:ln>
              <a:effectLst/>
            </p:spPr>
            <p:txBody>
              <a:bodyPr anchor="ctr"/>
              <a:lstStyle/>
              <a:p>
                <a:pPr marL="342900" indent="-342900" algn="ctr" fontAlgn="auto">
                  <a:spcBef>
                    <a:spcPts val="0"/>
                  </a:spcBef>
                  <a:spcAft>
                    <a:spcPts val="0"/>
                  </a:spcAft>
                  <a:defRPr/>
                </a:pPr>
                <a:endParaRPr lang="de-DE" sz="1400" kern="0" dirty="0">
                  <a:solidFill>
                    <a:sysClr val="windowText" lastClr="000000"/>
                  </a:solidFill>
                  <a:latin typeface="Arial Narrow" pitchFamily="-97" charset="0"/>
                  <a:ea typeface="ＭＳ Ｐゴシック" pitchFamily="-97" charset="-128"/>
                </a:endParaRPr>
              </a:p>
            </p:txBody>
          </p:sp>
          <p:sp>
            <p:nvSpPr>
              <p:cNvPr id="15" name="Rectangle 39"/>
              <p:cNvSpPr>
                <a:spLocks noChangeArrowheads="1"/>
              </p:cNvSpPr>
              <p:nvPr/>
            </p:nvSpPr>
            <p:spPr bwMode="auto">
              <a:xfrm>
                <a:off x="5158493" y="1088691"/>
                <a:ext cx="3627367" cy="38577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kern="0" noProof="1" smtClean="0">
                    <a:solidFill>
                      <a:srgbClr val="000000"/>
                    </a:solidFill>
                    <a:ea typeface="ＭＳ Ｐゴシック" pitchFamily="-97" charset="-128"/>
                    <a:cs typeface="B Titr" pitchFamily="2" charset="-78"/>
                  </a:rPr>
                  <a:t>Rastin Banking</a:t>
                </a:r>
                <a:endParaRPr lang="de-DE" kern="0" noProof="1">
                  <a:solidFill>
                    <a:srgbClr val="000000"/>
                  </a:solidFill>
                  <a:ea typeface="ＭＳ Ｐゴシック" pitchFamily="-97" charset="-128"/>
                  <a:cs typeface="B Titr" pitchFamily="2" charset="-78"/>
                </a:endParaRPr>
              </a:p>
            </p:txBody>
          </p:sp>
        </p:grpSp>
      </p:grpSp>
      <p:sp>
        <p:nvSpPr>
          <p:cNvPr id="45" name="Rectangle 141"/>
          <p:cNvSpPr>
            <a:spLocks noChangeArrowheads="1"/>
          </p:cNvSpPr>
          <p:nvPr/>
        </p:nvSpPr>
        <p:spPr bwMode="auto">
          <a:xfrm>
            <a:off x="2778216" y="1097418"/>
            <a:ext cx="3368623" cy="3216265"/>
          </a:xfrm>
          <a:prstGeom prst="rect">
            <a:avLst/>
          </a:prstGeom>
          <a:noFill/>
          <a:ln w="9525">
            <a:noFill/>
            <a:miter lim="800000"/>
            <a:headEnd/>
            <a:tailEnd/>
          </a:ln>
        </p:spPr>
        <p:txBody>
          <a:bodyPr wrap="square">
            <a:spAutoFit/>
          </a:bodyPr>
          <a:lstStyle/>
          <a:p>
            <a:pPr algn="ctr" rtl="1">
              <a:spcAft>
                <a:spcPts val="0"/>
              </a:spcAft>
              <a:defRPr/>
            </a:pPr>
            <a:endParaRPr lang="fa-IR" dirty="0" smtClean="0">
              <a:solidFill>
                <a:schemeClr val="tx1">
                  <a:lumMod val="75000"/>
                  <a:lumOff val="25000"/>
                </a:schemeClr>
              </a:solidFill>
              <a:cs typeface="B Titr" pitchFamily="2" charset="-78"/>
            </a:endParaRPr>
          </a:p>
          <a:p>
            <a:pPr algn="ctr"/>
            <a:r>
              <a:rPr lang="en-GB" sz="1800" b="1" dirty="0">
                <a:latin typeface="Britannic Bold" panose="020B0903060703020204" pitchFamily="34" charset="0"/>
              </a:rPr>
              <a:t>Change Management of Banking System at National Level </a:t>
            </a:r>
            <a:endParaRPr lang="en-GB" sz="1800" b="1" dirty="0" smtClean="0">
              <a:latin typeface="Britannic Bold" panose="020B0903060703020204" pitchFamily="34" charset="0"/>
            </a:endParaRPr>
          </a:p>
          <a:p>
            <a:pPr algn="ctr"/>
            <a:r>
              <a:rPr lang="en-GB" sz="1800" b="1" dirty="0" smtClean="0">
                <a:latin typeface="Britannic Bold" panose="020B0903060703020204" pitchFamily="34" charset="0"/>
              </a:rPr>
              <a:t>by </a:t>
            </a:r>
            <a:r>
              <a:rPr lang="en-GB" sz="1800" b="1" dirty="0">
                <a:latin typeface="Britannic Bold" panose="020B0903060703020204" pitchFamily="34" charset="0"/>
              </a:rPr>
              <a:t>Rastin </a:t>
            </a:r>
            <a:r>
              <a:rPr lang="en-GB" sz="1800" b="1" dirty="0" smtClean="0">
                <a:latin typeface="Britannic Bold" panose="020B0903060703020204" pitchFamily="34" charset="0"/>
              </a:rPr>
              <a:t>Banking</a:t>
            </a:r>
          </a:p>
          <a:p>
            <a:pPr algn="ctr"/>
            <a:endParaRPr lang="en-US" sz="1000" dirty="0">
              <a:latin typeface="Britannic Bold" panose="020B0903060703020204" pitchFamily="34" charset="0"/>
            </a:endParaRPr>
          </a:p>
          <a:p>
            <a:pPr algn="ctr"/>
            <a:r>
              <a:rPr lang="en-GB" sz="1800" b="1" dirty="0">
                <a:latin typeface="Britannic Bold" panose="020B0903060703020204" pitchFamily="34" charset="0"/>
              </a:rPr>
              <a:t>(Knowledge Management, Empowerment, Prune and Graft, and Apprenticeship) </a:t>
            </a:r>
            <a:endParaRPr lang="en-US" sz="1800" dirty="0">
              <a:latin typeface="Britannic Bold" panose="020B0903060703020204" pitchFamily="34" charset="0"/>
            </a:endParaRPr>
          </a:p>
          <a:p>
            <a:pPr algn="ctr" rtl="1">
              <a:spcAft>
                <a:spcPts val="0"/>
              </a:spcAft>
              <a:defRPr/>
            </a:pPr>
            <a:endParaRPr lang="en-US" sz="900" dirty="0" smtClean="0">
              <a:solidFill>
                <a:schemeClr val="tx1">
                  <a:lumMod val="75000"/>
                  <a:lumOff val="25000"/>
                </a:schemeClr>
              </a:solidFill>
              <a:cs typeface="B Titr" pitchFamily="2" charset="-78"/>
            </a:endParaRPr>
          </a:p>
          <a:p>
            <a:pPr algn="ctr" rtl="1">
              <a:spcAft>
                <a:spcPts val="0"/>
              </a:spcAft>
              <a:defRPr/>
            </a:pPr>
            <a:endParaRPr lang="en-US" sz="900" dirty="0">
              <a:solidFill>
                <a:schemeClr val="tx1">
                  <a:lumMod val="75000"/>
                  <a:lumOff val="25000"/>
                </a:schemeClr>
              </a:solidFill>
              <a:cs typeface="B Titr" pitchFamily="2" charset="-78"/>
            </a:endParaRPr>
          </a:p>
          <a:p>
            <a:pPr algn="ctr" rtl="1">
              <a:spcAft>
                <a:spcPts val="0"/>
              </a:spcAft>
              <a:defRPr/>
            </a:pPr>
            <a:endParaRPr lang="en-US" sz="900" dirty="0">
              <a:solidFill>
                <a:schemeClr val="tx1">
                  <a:lumMod val="75000"/>
                  <a:lumOff val="25000"/>
                </a:schemeClr>
              </a:solidFill>
              <a:cs typeface="B Titr" pitchFamily="2" charset="-78"/>
            </a:endParaRPr>
          </a:p>
          <a:p>
            <a:pPr algn="ctr" rtl="1">
              <a:spcAft>
                <a:spcPts val="0"/>
              </a:spcAft>
              <a:defRPr/>
            </a:pPr>
            <a:r>
              <a:rPr lang="en-US" dirty="0" smtClean="0">
                <a:solidFill>
                  <a:schemeClr val="accent3">
                    <a:lumMod val="60000"/>
                    <a:lumOff val="40000"/>
                  </a:schemeClr>
                </a:solidFill>
                <a:latin typeface="Britannic Bold" panose="020B0903060703020204" pitchFamily="34" charset="0"/>
                <a:cs typeface="B Titr" pitchFamily="2" charset="-78"/>
              </a:rPr>
              <a:t>Bijan Bidabad</a:t>
            </a:r>
            <a:endParaRPr lang="en-US" sz="1800" dirty="0">
              <a:solidFill>
                <a:schemeClr val="accent3">
                  <a:lumMod val="60000"/>
                  <a:lumOff val="40000"/>
                </a:schemeClr>
              </a:solidFill>
              <a:latin typeface="Britannic Bold" panose="020B0903060703020204" pitchFamily="34" charset="0"/>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rtl="1"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Grafting New Processes</a:t>
            </a:r>
            <a:endParaRPr lang="en-US" sz="3600" dirty="0">
              <a:cs typeface="B Nazanin" pitchFamily="2" charset="-78"/>
            </a:endParaRPr>
          </a:p>
        </p:txBody>
      </p:sp>
      <p:sp>
        <p:nvSpPr>
          <p:cNvPr id="3" name="Content Placeholder 2"/>
          <p:cNvSpPr>
            <a:spLocks noGrp="1"/>
          </p:cNvSpPr>
          <p:nvPr>
            <p:ph idx="1"/>
          </p:nvPr>
        </p:nvSpPr>
        <p:spPr>
          <a:xfrm>
            <a:off x="46300" y="925975"/>
            <a:ext cx="8987742" cy="5855825"/>
          </a:xfrm>
        </p:spPr>
        <p:txBody>
          <a:bodyPr rtlCol="0">
            <a:normAutofit fontScale="92500"/>
          </a:bodyPr>
          <a:lstStyle/>
          <a:p>
            <a:pPr algn="l" fontAlgn="auto">
              <a:lnSpc>
                <a:spcPct val="120000"/>
              </a:lnSpc>
              <a:spcBef>
                <a:spcPts val="294"/>
              </a:spcBef>
              <a:spcAft>
                <a:spcPts val="0"/>
              </a:spcAft>
              <a:buFont typeface="Wingdings" pitchFamily="2" charset="2"/>
              <a:buChar char="Ø"/>
              <a:defRPr/>
            </a:pPr>
            <a:r>
              <a:rPr lang="en-US" sz="2000" b="1" dirty="0">
                <a:solidFill>
                  <a:srgbClr val="002060"/>
                </a:solidFill>
                <a:cs typeface="B Titr" pitchFamily="2" charset="-78"/>
              </a:rPr>
              <a:t>Designing financial systems are principally complex, and when combined with ideological subjects, the complications increase. Usually, parts, internal and external processes and subsystems of such systems are facing various problems that cannot be covered easily.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By </a:t>
            </a:r>
            <a:r>
              <a:rPr lang="en-US" sz="2000" b="1" dirty="0">
                <a:solidFill>
                  <a:srgbClr val="002060"/>
                </a:solidFill>
                <a:cs typeface="B Titr" pitchFamily="2" charset="-78"/>
              </a:rPr>
              <a:t>increase of complexity, management of the system needs complex and especial tools and since the subject of the system is financial issues, and pecuniary matters are beloved by people, by considering the most pessimistic conditions, all probable types of failures to fulfillment of obligations should be recognized and predicted in advance to reduce all cases of dishonest behaviors.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Because </a:t>
            </a:r>
            <a:r>
              <a:rPr lang="en-US" sz="2000" b="1" dirty="0">
                <a:solidFill>
                  <a:srgbClr val="002060"/>
                </a:solidFill>
                <a:cs typeface="B Titr" pitchFamily="2" charset="-78"/>
              </a:rPr>
              <a:t>of this issue, even well-equipped fertile banks throughout the world, in spite of knowing Islamic banking advantages, have not been able to implement the task adequately; or changed their minds and returned back to interest-based banking to escape the complexities of  real Islamic banking and went back to prefixed interest rate banking processes, instead of profit and loss sharing. </a:t>
            </a:r>
          </a:p>
          <a:p>
            <a:pPr algn="l" fontAlgn="auto">
              <a:lnSpc>
                <a:spcPct val="120000"/>
              </a:lnSpc>
              <a:spcBef>
                <a:spcPts val="294"/>
              </a:spcBef>
              <a:spcAft>
                <a:spcPts val="0"/>
              </a:spcAft>
              <a:buFont typeface="Wingdings" pitchFamily="2" charset="2"/>
              <a:buChar char="Ø"/>
              <a:defRPr/>
            </a:pPr>
            <a:endParaRPr lang="en-US" sz="2000" b="1" dirty="0">
              <a:solidFill>
                <a:srgbClr val="002060"/>
              </a:solidFill>
              <a:cs typeface="B Titr" pitchFamily="2" charset="-78"/>
            </a:endParaRPr>
          </a:p>
          <a:p>
            <a:pPr marL="0" indent="0" algn="l" fontAlgn="auto">
              <a:lnSpc>
                <a:spcPct val="120000"/>
              </a:lnSpc>
              <a:spcBef>
                <a:spcPts val="294"/>
              </a:spcBef>
              <a:spcAft>
                <a:spcPts val="0"/>
              </a:spcAft>
              <a:buNone/>
              <a:defRPr/>
            </a:pPr>
            <a:endParaRPr lang="en-US" sz="2000" b="1" dirty="0">
              <a:solidFill>
                <a:srgbClr val="002060"/>
              </a:solidFill>
              <a:cs typeface="B Titr" pitchFamily="2" charset="-78"/>
            </a:endParaRPr>
          </a:p>
        </p:txBody>
      </p:sp>
    </p:spTree>
    <p:extLst>
      <p:ext uri="{BB962C8B-B14F-4D97-AF65-F5344CB8AC3E}">
        <p14:creationId xmlns:p14="http://schemas.microsoft.com/office/powerpoint/2010/main" val="2023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fontAlgn="auto">
              <a:spcAft>
                <a:spcPts val="0"/>
              </a:spcAft>
              <a:defRPr/>
            </a:pPr>
            <a:r>
              <a:rPr lang="en-US" sz="2800" b="1" dirty="0" smtClean="0">
                <a:effectLst/>
                <a:latin typeface="Times New Roman" panose="02020603050405020304" pitchFamily="18" charset="0"/>
                <a:ea typeface="Times New Roman" panose="02020603050405020304" pitchFamily="18" charset="0"/>
                <a:cs typeface="B Titr" panose="00000700000000000000" pitchFamily="2" charset="-78"/>
              </a:rPr>
              <a:t>Characteristics </a:t>
            </a:r>
            <a:r>
              <a:rPr lang="en-US" sz="2800" b="1" dirty="0">
                <a:effectLst/>
                <a:latin typeface="Times New Roman" panose="02020603050405020304" pitchFamily="18" charset="0"/>
                <a:ea typeface="Times New Roman" panose="02020603050405020304" pitchFamily="18" charset="0"/>
                <a:cs typeface="B Titr" panose="00000700000000000000" pitchFamily="2" charset="-78"/>
              </a:rPr>
              <a:t>as </a:t>
            </a:r>
            <a:r>
              <a:rPr lang="en-US" sz="2800" b="1" dirty="0" smtClean="0">
                <a:effectLst/>
                <a:latin typeface="Times New Roman" panose="02020603050405020304" pitchFamily="18" charset="0"/>
                <a:ea typeface="Times New Roman" panose="02020603050405020304" pitchFamily="18" charset="0"/>
                <a:cs typeface="B Titr" panose="00000700000000000000" pitchFamily="2" charset="-78"/>
              </a:rPr>
              <a:t>preconditions of New Process</a:t>
            </a:r>
            <a:endParaRPr lang="en-US" sz="3600" dirty="0">
              <a:cs typeface="B Nazanin" pitchFamily="2" charset="-78"/>
            </a:endParaRPr>
          </a:p>
        </p:txBody>
      </p:sp>
      <p:sp>
        <p:nvSpPr>
          <p:cNvPr id="3" name="Content Placeholder 2"/>
          <p:cNvSpPr>
            <a:spLocks noGrp="1"/>
          </p:cNvSpPr>
          <p:nvPr>
            <p:ph idx="1"/>
          </p:nvPr>
        </p:nvSpPr>
        <p:spPr>
          <a:xfrm>
            <a:off x="46300" y="925975"/>
            <a:ext cx="8987742" cy="5855825"/>
          </a:xfrm>
        </p:spPr>
        <p:txBody>
          <a:bodyPr rtlCol="0">
            <a:normAutofit fontScale="62500" lnSpcReduction="20000"/>
          </a:bodyPr>
          <a:lstStyle/>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In </a:t>
            </a:r>
            <a:r>
              <a:rPr lang="en-US" sz="2000" b="1" dirty="0">
                <a:solidFill>
                  <a:srgbClr val="002060"/>
                </a:solidFill>
                <a:cs typeface="B Titr" pitchFamily="2" charset="-78"/>
              </a:rPr>
              <a:t>order to evolve the bank, new processes and innovations should be grafted to bank’s operations, so these processes could automatically change the bank performance. The new processes should have the following characteristics as preconditions</a:t>
            </a:r>
            <a:r>
              <a:rPr lang="en-US" sz="2000" b="1" dirty="0" smtClean="0">
                <a:solidFill>
                  <a:srgbClr val="002060"/>
                </a:solidFill>
                <a:cs typeface="B Titr" pitchFamily="2" charset="-78"/>
              </a:rPr>
              <a:t>:</a:t>
            </a:r>
          </a:p>
          <a:p>
            <a:pPr algn="l" fontAlgn="auto">
              <a:lnSpc>
                <a:spcPct val="120000"/>
              </a:lnSpc>
              <a:spcBef>
                <a:spcPts val="294"/>
              </a:spcBef>
              <a:spcAft>
                <a:spcPts val="0"/>
              </a:spcAft>
              <a:buFont typeface="Wingdings" pitchFamily="2" charset="2"/>
              <a:buChar char="Ø"/>
              <a:defRPr/>
            </a:pPr>
            <a:endParaRPr lang="en-US" sz="2000" b="1" dirty="0">
              <a:solidFill>
                <a:srgbClr val="002060"/>
              </a:solidFill>
              <a:cs typeface="B Titr" pitchFamily="2" charset="-78"/>
            </a:endParaRP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	Be based upon faith and beliefs of staff and clients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2.	Be transparent in all dimensions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3.	Be based upon information technology</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4.	Have maximum efficiency</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5.	Be accessible for all people throughout the world (7×24)</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6.	Be based upon advanced national and international standards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7.	Operational methods be documented and accessible</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8.	Satisfying bank’s goals and interests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9.	</a:t>
            </a:r>
            <a:r>
              <a:rPr lang="en-US" sz="2000" b="1" dirty="0" err="1">
                <a:solidFill>
                  <a:srgbClr val="002060"/>
                </a:solidFill>
                <a:cs typeface="B Titr" pitchFamily="2" charset="-78"/>
              </a:rPr>
              <a:t>Minimises</a:t>
            </a:r>
            <a:r>
              <a:rPr lang="en-US" sz="2000" b="1" dirty="0">
                <a:solidFill>
                  <a:srgbClr val="002060"/>
                </a:solidFill>
                <a:cs typeface="B Titr" pitchFamily="2" charset="-78"/>
              </a:rPr>
              <a:t> financial risks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10.	Providing necessary attraction for personnel and clients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11.	Be enough understandable and easy for the staff and clients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12.	Having enough supervision mechanisms to prevent any deviation</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13.	Be based on responsibility and responsiveness</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14.	Permanently increases bank’s and staff’s creditability</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15.	Official divisions, tasks domain, hierarchy and reporting method be defined</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16.	Providing job satisfaction and job enrichment and democratic leadership</a:t>
            </a:r>
          </a:p>
          <a:p>
            <a:pPr marL="182880" indent="182880" algn="l" fontAlgn="auto">
              <a:lnSpc>
                <a:spcPct val="120000"/>
              </a:lnSpc>
              <a:spcBef>
                <a:spcPts val="294"/>
              </a:spcBef>
              <a:spcAft>
                <a:spcPts val="0"/>
              </a:spcAft>
              <a:buNone/>
              <a:defRPr/>
            </a:pPr>
            <a:r>
              <a:rPr lang="en-US" sz="2000" b="1" dirty="0">
                <a:solidFill>
                  <a:srgbClr val="002060"/>
                </a:solidFill>
                <a:cs typeface="B Titr" pitchFamily="2" charset="-78"/>
              </a:rPr>
              <a:t>17.	Degrees of formalities, </a:t>
            </a:r>
            <a:r>
              <a:rPr lang="en-US" sz="2000" b="1" dirty="0" err="1">
                <a:solidFill>
                  <a:srgbClr val="002060"/>
                </a:solidFill>
                <a:cs typeface="B Titr" pitchFamily="2" charset="-78"/>
              </a:rPr>
              <a:t>organisational</a:t>
            </a:r>
            <a:r>
              <a:rPr lang="en-US" sz="2000" b="1" dirty="0">
                <a:solidFill>
                  <a:srgbClr val="002060"/>
                </a:solidFill>
                <a:cs typeface="B Titr" pitchFamily="2" charset="-78"/>
              </a:rPr>
              <a:t> levels, concentration, complexity and communication channels be set.</a:t>
            </a:r>
          </a:p>
          <a:p>
            <a:pPr algn="l" fontAlgn="auto">
              <a:lnSpc>
                <a:spcPct val="120000"/>
              </a:lnSpc>
              <a:spcBef>
                <a:spcPts val="294"/>
              </a:spcBef>
              <a:spcAft>
                <a:spcPts val="0"/>
              </a:spcAft>
              <a:buFont typeface="Wingdings" pitchFamily="2" charset="2"/>
              <a:buChar char="Ø"/>
              <a:defRPr/>
            </a:pP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By </a:t>
            </a:r>
            <a:r>
              <a:rPr lang="en-US" sz="2000" b="1" dirty="0">
                <a:solidFill>
                  <a:srgbClr val="002060"/>
                </a:solidFill>
                <a:cs typeface="B Titr" pitchFamily="2" charset="-78"/>
              </a:rPr>
              <a:t>considering the above subjects, </a:t>
            </a:r>
            <a:r>
              <a:rPr lang="en-US" sz="2000" b="1" dirty="0">
                <a:solidFill>
                  <a:srgbClr val="C00000"/>
                </a:solidFill>
                <a:cs typeface="B Titr" pitchFamily="2" charset="-78"/>
              </a:rPr>
              <a:t>Rastin Banking  </a:t>
            </a:r>
            <a:r>
              <a:rPr lang="en-US" sz="2000" b="1" dirty="0" smtClean="0">
                <a:solidFill>
                  <a:srgbClr val="002060"/>
                </a:solidFill>
                <a:cs typeface="B Titr" pitchFamily="2" charset="-78"/>
              </a:rPr>
              <a:t>was </a:t>
            </a:r>
            <a:r>
              <a:rPr lang="en-US" sz="2000" b="1" dirty="0">
                <a:solidFill>
                  <a:srgbClr val="002060"/>
                </a:solidFill>
                <a:cs typeface="B Titr" pitchFamily="2" charset="-78"/>
              </a:rPr>
              <a:t>defined as the main process to be grafted to the bank. </a:t>
            </a:r>
            <a:endParaRPr lang="en-US" sz="2000" b="1" dirty="0">
              <a:solidFill>
                <a:srgbClr val="002060"/>
              </a:solidFill>
              <a:cs typeface="B Titr" pitchFamily="2" charset="-78"/>
            </a:endParaRPr>
          </a:p>
        </p:txBody>
      </p:sp>
    </p:spTree>
    <p:extLst>
      <p:ext uri="{BB962C8B-B14F-4D97-AF65-F5344CB8AC3E}">
        <p14:creationId xmlns:p14="http://schemas.microsoft.com/office/powerpoint/2010/main" val="299985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rtl="1"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Pruning Old Processes</a:t>
            </a:r>
            <a:endParaRPr lang="en-US" sz="3600" dirty="0">
              <a:cs typeface="B Nazanin" pitchFamily="2" charset="-78"/>
            </a:endParaRPr>
          </a:p>
        </p:txBody>
      </p:sp>
      <p:sp>
        <p:nvSpPr>
          <p:cNvPr id="3" name="Content Placeholder 2"/>
          <p:cNvSpPr>
            <a:spLocks noGrp="1"/>
          </p:cNvSpPr>
          <p:nvPr>
            <p:ph idx="1"/>
          </p:nvPr>
        </p:nvSpPr>
        <p:spPr>
          <a:xfrm>
            <a:off x="46300" y="925975"/>
            <a:ext cx="8987742" cy="5855825"/>
          </a:xfrm>
        </p:spPr>
        <p:txBody>
          <a:bodyPr rtlCol="0">
            <a:normAutofit fontScale="70000" lnSpcReduction="20000"/>
          </a:bodyPr>
          <a:lstStyle/>
          <a:p>
            <a:pPr algn="l" fontAlgn="auto">
              <a:lnSpc>
                <a:spcPct val="120000"/>
              </a:lnSpc>
              <a:spcBef>
                <a:spcPts val="294"/>
              </a:spcBef>
              <a:spcAft>
                <a:spcPts val="0"/>
              </a:spcAft>
              <a:buFont typeface="Wingdings" pitchFamily="2" charset="2"/>
              <a:buChar char="Ø"/>
              <a:defRPr/>
            </a:pPr>
            <a:r>
              <a:rPr lang="en-US" sz="2000" b="1" dirty="0">
                <a:solidFill>
                  <a:srgbClr val="002060"/>
                </a:solidFill>
                <a:cs typeface="B Titr" pitchFamily="2" charset="-78"/>
              </a:rPr>
              <a:t>It can be shown that many Islamic contracts applied in “Usury-Free Banking Operations Law” (approved in 1983), are not usury-free!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According </a:t>
            </a:r>
            <a:r>
              <a:rPr lang="en-US" sz="2000" b="1" dirty="0">
                <a:solidFill>
                  <a:srgbClr val="002060"/>
                </a:solidFill>
                <a:cs typeface="B Titr" pitchFamily="2" charset="-78"/>
              </a:rPr>
              <a:t>to the precise definition of </a:t>
            </a:r>
            <a:r>
              <a:rPr lang="en-US" sz="2000" b="1" dirty="0" err="1" smtClean="0">
                <a:solidFill>
                  <a:srgbClr val="002060"/>
                </a:solidFill>
                <a:cs typeface="B Titr" pitchFamily="2" charset="-78"/>
              </a:rPr>
              <a:t>riba</a:t>
            </a:r>
            <a:r>
              <a:rPr lang="en-US" sz="2000" b="1" dirty="0" smtClean="0">
                <a:solidFill>
                  <a:srgbClr val="002060"/>
                </a:solidFill>
                <a:cs typeface="B Titr" pitchFamily="2" charset="-78"/>
              </a:rPr>
              <a:t>: </a:t>
            </a:r>
            <a:r>
              <a:rPr lang="en-US" sz="2000" b="1" dirty="0">
                <a:solidFill>
                  <a:srgbClr val="002060"/>
                </a:solidFill>
                <a:cs typeface="B Titr" pitchFamily="2" charset="-78"/>
              </a:rPr>
              <a:t>“instalment purchase”, “rent leading to ownership”, “debt purchase” and “delay fine (indemnification)” etc. include </a:t>
            </a:r>
            <a:r>
              <a:rPr lang="en-US" sz="2000" b="1" dirty="0" err="1">
                <a:solidFill>
                  <a:srgbClr val="002060"/>
                </a:solidFill>
                <a:cs typeface="B Titr" pitchFamily="2" charset="-78"/>
              </a:rPr>
              <a:t>riba</a:t>
            </a:r>
            <a:r>
              <a:rPr lang="en-US" sz="2000" b="1" dirty="0">
                <a:solidFill>
                  <a:srgbClr val="002060"/>
                </a:solidFill>
                <a:cs typeface="B Titr" pitchFamily="2" charset="-78"/>
              </a:rPr>
              <a:t>.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Of </a:t>
            </a:r>
            <a:r>
              <a:rPr lang="en-US" sz="2000" b="1" dirty="0">
                <a:solidFill>
                  <a:srgbClr val="002060"/>
                </a:solidFill>
                <a:cs typeface="B Titr" pitchFamily="2" charset="-78"/>
              </a:rPr>
              <a:t>course, extending “interest-free loan (or good loan)”, “civil partnership”, “legal partnership”, “direct investment”, “mudarabah”, “advance-purchase (</a:t>
            </a:r>
            <a:r>
              <a:rPr lang="en-US" sz="2000" b="1" dirty="0" err="1">
                <a:solidFill>
                  <a:srgbClr val="002060"/>
                </a:solidFill>
                <a:cs typeface="B Titr" pitchFamily="2" charset="-78"/>
              </a:rPr>
              <a:t>salaf</a:t>
            </a:r>
            <a:r>
              <a:rPr lang="en-US" sz="2000" b="1" dirty="0">
                <a:solidFill>
                  <a:srgbClr val="002060"/>
                </a:solidFill>
                <a:cs typeface="B Titr" pitchFamily="2" charset="-78"/>
              </a:rPr>
              <a:t>)”, “Joalah”, “</a:t>
            </a:r>
            <a:r>
              <a:rPr lang="en-US" sz="2000" b="1" dirty="0" err="1">
                <a:solidFill>
                  <a:srgbClr val="002060"/>
                </a:solidFill>
                <a:cs typeface="B Titr" pitchFamily="2" charset="-78"/>
              </a:rPr>
              <a:t>muzaraah</a:t>
            </a:r>
            <a:r>
              <a:rPr lang="en-US" sz="2000" b="1" dirty="0">
                <a:solidFill>
                  <a:srgbClr val="002060"/>
                </a:solidFill>
                <a:cs typeface="B Titr" pitchFamily="2" charset="-78"/>
              </a:rPr>
              <a:t>”, “</a:t>
            </a:r>
            <a:r>
              <a:rPr lang="en-US" sz="2000" b="1" dirty="0" err="1">
                <a:solidFill>
                  <a:srgbClr val="002060"/>
                </a:solidFill>
                <a:cs typeface="B Titr" pitchFamily="2" charset="-78"/>
              </a:rPr>
              <a:t>musaghah</a:t>
            </a:r>
            <a:r>
              <a:rPr lang="en-US" sz="2000" b="1" dirty="0">
                <a:solidFill>
                  <a:srgbClr val="002060"/>
                </a:solidFill>
                <a:cs typeface="B Titr" pitchFamily="2" charset="-78"/>
              </a:rPr>
              <a:t>” and “</a:t>
            </a:r>
            <a:r>
              <a:rPr lang="en-US" sz="2000" b="1" dirty="0" err="1">
                <a:solidFill>
                  <a:srgbClr val="002060"/>
                </a:solidFill>
                <a:cs typeface="B Titr" pitchFamily="2" charset="-78"/>
              </a:rPr>
              <a:t>ijarah</a:t>
            </a:r>
            <a:r>
              <a:rPr lang="en-US" sz="2000" b="1" dirty="0">
                <a:solidFill>
                  <a:srgbClr val="002060"/>
                </a:solidFill>
                <a:cs typeface="B Titr" pitchFamily="2" charset="-78"/>
              </a:rPr>
              <a:t> (rent)” are not usury if special conditions be considered. </a:t>
            </a:r>
          </a:p>
          <a:p>
            <a:pPr algn="l" fontAlgn="auto">
              <a:lnSpc>
                <a:spcPct val="120000"/>
              </a:lnSpc>
              <a:spcBef>
                <a:spcPts val="294"/>
              </a:spcBef>
              <a:spcAft>
                <a:spcPts val="0"/>
              </a:spcAft>
              <a:buFont typeface="Wingdings" pitchFamily="2" charset="2"/>
              <a:buChar char="Ø"/>
              <a:defRPr/>
            </a:pPr>
            <a:r>
              <a:rPr lang="en-US" sz="2000" b="1" dirty="0">
                <a:solidFill>
                  <a:srgbClr val="002060"/>
                </a:solidFill>
                <a:cs typeface="B Titr" pitchFamily="2" charset="-78"/>
              </a:rPr>
              <a:t>Regarding from </a:t>
            </a:r>
            <a:r>
              <a:rPr lang="en-US" sz="2000" b="1" dirty="0" err="1">
                <a:solidFill>
                  <a:srgbClr val="002060"/>
                </a:solidFill>
                <a:cs typeface="B Titr" pitchFamily="2" charset="-78"/>
              </a:rPr>
              <a:t>riba</a:t>
            </a:r>
            <a:r>
              <a:rPr lang="en-US" sz="2000" b="1" dirty="0">
                <a:solidFill>
                  <a:srgbClr val="002060"/>
                </a:solidFill>
                <a:cs typeface="B Titr" pitchFamily="2" charset="-78"/>
              </a:rPr>
              <a:t> dimension, “instalment purchase”, “rent leading to ownership” and “debt purchase” and “delay fine (indemnification)” -which has interest on interest- should be gradually eliminated from banking activities. </a:t>
            </a:r>
          </a:p>
          <a:p>
            <a:pPr algn="l" fontAlgn="auto">
              <a:lnSpc>
                <a:spcPct val="120000"/>
              </a:lnSpc>
              <a:spcBef>
                <a:spcPts val="294"/>
              </a:spcBef>
              <a:spcAft>
                <a:spcPts val="0"/>
              </a:spcAft>
              <a:buFont typeface="Wingdings" pitchFamily="2" charset="2"/>
              <a:buChar char="Ø"/>
              <a:defRPr/>
            </a:pPr>
            <a:r>
              <a:rPr lang="en-US" sz="2000" b="1" dirty="0">
                <a:solidFill>
                  <a:srgbClr val="002060"/>
                </a:solidFill>
                <a:cs typeface="B Titr" pitchFamily="2" charset="-78"/>
              </a:rPr>
              <a:t>Regarding transparency dimension, all nontransparent activities that create doubts and even provide the conditions for misuse of processes should also be pruned.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Manual </a:t>
            </a:r>
            <a:r>
              <a:rPr lang="en-US" sz="2000" b="1" dirty="0">
                <a:solidFill>
                  <a:srgbClr val="002060"/>
                </a:solidFill>
                <a:cs typeface="B Titr" pitchFamily="2" charset="-78"/>
              </a:rPr>
              <a:t>financial activities should be eliminated and replaced with information technology-based mechanisms.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Inefficient</a:t>
            </a:r>
            <a:r>
              <a:rPr lang="en-US" sz="2000" b="1" dirty="0">
                <a:solidFill>
                  <a:srgbClr val="002060"/>
                </a:solidFill>
                <a:cs typeface="B Titr" pitchFamily="2" charset="-78"/>
              </a:rPr>
              <a:t>, under-standard, undocumented operations that are in contradiction with bank’s goals and interests, risky, unattractive, unsupervised and irresponsible activities should be pruned.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Administration </a:t>
            </a:r>
            <a:r>
              <a:rPr lang="en-US" sz="2000" b="1" dirty="0">
                <a:solidFill>
                  <a:srgbClr val="002060"/>
                </a:solidFill>
                <a:cs typeface="B Titr" pitchFamily="2" charset="-78"/>
              </a:rPr>
              <a:t>divisions with overlapping responsibilities and duties with overlapped administrative domains and mutual management of several managers on a single office should be pruned.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r>
              <a:rPr lang="en-US" sz="2000" b="1" dirty="0" smtClean="0">
                <a:solidFill>
                  <a:srgbClr val="002060"/>
                </a:solidFill>
                <a:cs typeface="B Titr" pitchFamily="2" charset="-78"/>
              </a:rPr>
              <a:t>Causes </a:t>
            </a:r>
            <a:r>
              <a:rPr lang="en-US" sz="2000" b="1" dirty="0">
                <a:solidFill>
                  <a:srgbClr val="002060"/>
                </a:solidFill>
                <a:cs typeface="B Titr" pitchFamily="2" charset="-78"/>
              </a:rPr>
              <a:t>of job dissatisfaction and weakening personnel and autocratic management should be </a:t>
            </a:r>
            <a:r>
              <a:rPr lang="en-US" sz="2000" b="1" dirty="0" err="1">
                <a:solidFill>
                  <a:srgbClr val="002060"/>
                </a:solidFill>
                <a:cs typeface="B Titr" pitchFamily="2" charset="-78"/>
              </a:rPr>
              <a:t>recognised</a:t>
            </a:r>
            <a:r>
              <a:rPr lang="en-US" sz="2000" b="1" dirty="0">
                <a:solidFill>
                  <a:srgbClr val="002060"/>
                </a:solidFill>
                <a:cs typeface="B Titr" pitchFamily="2" charset="-78"/>
              </a:rPr>
              <a:t> and eliminated. </a:t>
            </a:r>
            <a:endParaRPr lang="en-US" sz="2000" b="1" dirty="0" smtClean="0">
              <a:solidFill>
                <a:srgbClr val="002060"/>
              </a:solidFill>
              <a:cs typeface="B Titr" pitchFamily="2" charset="-78"/>
            </a:endParaRPr>
          </a:p>
          <a:p>
            <a:pPr algn="l" fontAlgn="auto">
              <a:lnSpc>
                <a:spcPct val="120000"/>
              </a:lnSpc>
              <a:spcBef>
                <a:spcPts val="294"/>
              </a:spcBef>
              <a:spcAft>
                <a:spcPts val="0"/>
              </a:spcAft>
              <a:buFont typeface="Wingdings" pitchFamily="2" charset="2"/>
              <a:buChar char="Ø"/>
              <a:defRPr/>
            </a:pPr>
            <a:endParaRPr lang="en-US" sz="2000" b="1" dirty="0">
              <a:solidFill>
                <a:srgbClr val="002060"/>
              </a:solidFill>
              <a:cs typeface="B Titr" pitchFamily="2" charset="-78"/>
            </a:endParaRPr>
          </a:p>
          <a:p>
            <a:pPr marL="0" indent="0" algn="l" fontAlgn="auto">
              <a:lnSpc>
                <a:spcPct val="120000"/>
              </a:lnSpc>
              <a:spcBef>
                <a:spcPts val="294"/>
              </a:spcBef>
              <a:spcAft>
                <a:spcPts val="0"/>
              </a:spcAft>
              <a:buNone/>
              <a:defRPr/>
            </a:pPr>
            <a:r>
              <a:rPr lang="en-US" sz="2000" b="1" dirty="0" smtClean="0">
                <a:solidFill>
                  <a:srgbClr val="002060"/>
                </a:solidFill>
                <a:cs typeface="B Titr" pitchFamily="2" charset="-78"/>
              </a:rPr>
              <a:t>Practical </a:t>
            </a:r>
            <a:r>
              <a:rPr lang="en-US" sz="2000" b="1" dirty="0">
                <a:solidFill>
                  <a:srgbClr val="002060"/>
                </a:solidFill>
                <a:cs typeface="B Titr" pitchFamily="2" charset="-78"/>
              </a:rPr>
              <a:t>evidence of these subjects can be detected by conducting a comprehensive study of the bank</a:t>
            </a:r>
            <a:r>
              <a:rPr lang="en-US" sz="2000" b="1" dirty="0" smtClean="0">
                <a:solidFill>
                  <a:srgbClr val="002060"/>
                </a:solidFill>
                <a:cs typeface="B Titr" pitchFamily="2" charset="-78"/>
              </a:rPr>
              <a:t>.</a:t>
            </a:r>
            <a:endParaRPr lang="en-US" sz="2000" b="1" dirty="0">
              <a:solidFill>
                <a:srgbClr val="002060"/>
              </a:solidFill>
              <a:cs typeface="B Titr" pitchFamily="2" charset="-78"/>
            </a:endParaRPr>
          </a:p>
        </p:txBody>
      </p:sp>
    </p:spTree>
    <p:extLst>
      <p:ext uri="{BB962C8B-B14F-4D97-AF65-F5344CB8AC3E}">
        <p14:creationId xmlns:p14="http://schemas.microsoft.com/office/powerpoint/2010/main" val="254464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fontAlgn="auto">
              <a:spcAft>
                <a:spcPts val="0"/>
              </a:spcAft>
              <a:defRPr/>
            </a:pPr>
            <a:r>
              <a:rPr lang="en-US" sz="3600" b="1" dirty="0" smtClean="0">
                <a:effectLst/>
                <a:latin typeface="Times New Roman" panose="02020603050405020304" pitchFamily="18" charset="0"/>
                <a:ea typeface="Times New Roman" panose="02020603050405020304" pitchFamily="18" charset="0"/>
                <a:cs typeface="B Titr" panose="00000700000000000000" pitchFamily="2" charset="-78"/>
              </a:rPr>
              <a:t>Safeguarding and Vigilance</a:t>
            </a:r>
            <a:endParaRPr lang="en-US" sz="3600" dirty="0">
              <a:cs typeface="B Nazanin" pitchFamily="2" charset="-78"/>
            </a:endParaRPr>
          </a:p>
        </p:txBody>
      </p:sp>
      <p:sp>
        <p:nvSpPr>
          <p:cNvPr id="3" name="Content Placeholder 2"/>
          <p:cNvSpPr>
            <a:spLocks noGrp="1"/>
          </p:cNvSpPr>
          <p:nvPr>
            <p:ph idx="1"/>
          </p:nvPr>
        </p:nvSpPr>
        <p:spPr>
          <a:xfrm>
            <a:off x="46300" y="925975"/>
            <a:ext cx="8987742" cy="5855825"/>
          </a:xfrm>
        </p:spPr>
        <p:txBody>
          <a:bodyPr rtlCol="0">
            <a:normAutofit fontScale="70000" lnSpcReduction="20000"/>
          </a:bodyPr>
          <a:lstStyle/>
          <a:p>
            <a:pPr algn="l" fontAlgn="auto">
              <a:lnSpc>
                <a:spcPct val="120000"/>
              </a:lnSpc>
              <a:spcBef>
                <a:spcPts val="600"/>
              </a:spcBef>
              <a:spcAft>
                <a:spcPts val="0"/>
              </a:spcAft>
              <a:buFont typeface="Wingdings" pitchFamily="2" charset="2"/>
              <a:buChar char="Ø"/>
              <a:defRPr/>
            </a:pPr>
            <a:r>
              <a:rPr lang="en-US" sz="2000" b="1" dirty="0" smtClean="0">
                <a:solidFill>
                  <a:srgbClr val="002060"/>
                </a:solidFill>
                <a:cs typeface="B Titr" pitchFamily="2" charset="-78"/>
              </a:rPr>
              <a:t>One </a:t>
            </a:r>
            <a:r>
              <a:rPr lang="en-US" sz="2000" b="1" dirty="0">
                <a:solidFill>
                  <a:srgbClr val="002060"/>
                </a:solidFill>
                <a:cs typeface="B Titr" pitchFamily="2" charset="-78"/>
              </a:rPr>
              <a:t>of the stages of installing knowledge management system and according to prune and graft steps is to safeguard the newly grafted process. </a:t>
            </a:r>
            <a:r>
              <a:rPr lang="en-US" sz="2000" b="1" dirty="0" smtClean="0">
                <a:solidFill>
                  <a:srgbClr val="002060"/>
                </a:solidFill>
                <a:cs typeface="B Titr" pitchFamily="2" charset="-78"/>
              </a:rPr>
              <a:t>To </a:t>
            </a:r>
            <a:r>
              <a:rPr lang="en-US" sz="2000" b="1" dirty="0">
                <a:solidFill>
                  <a:srgbClr val="002060"/>
                </a:solidFill>
                <a:cs typeface="B Titr" pitchFamily="2" charset="-78"/>
              </a:rPr>
              <a:t>preserve the process from probable deviation from designed plan, some </a:t>
            </a:r>
            <a:r>
              <a:rPr lang="en-US" sz="2000" b="1" dirty="0" err="1">
                <a:solidFill>
                  <a:srgbClr val="002060"/>
                </a:solidFill>
                <a:cs typeface="B Titr" pitchFamily="2" charset="-78"/>
              </a:rPr>
              <a:t>organisational</a:t>
            </a:r>
            <a:r>
              <a:rPr lang="en-US" sz="2000" b="1" dirty="0">
                <a:solidFill>
                  <a:srgbClr val="002060"/>
                </a:solidFill>
                <a:cs typeface="B Titr" pitchFamily="2" charset="-78"/>
              </a:rPr>
              <a:t> mechanisms were defined to remove forthcoming imperfections and weaknesses to keep the bank from returning to its previous state. </a:t>
            </a:r>
            <a:endParaRPr lang="en-US" sz="2000" b="1" dirty="0" smtClean="0">
              <a:solidFill>
                <a:srgbClr val="002060"/>
              </a:solidFill>
              <a:cs typeface="B Titr" pitchFamily="2" charset="-78"/>
            </a:endParaRPr>
          </a:p>
          <a:p>
            <a:pPr algn="l" fontAlgn="auto">
              <a:lnSpc>
                <a:spcPct val="120000"/>
              </a:lnSpc>
              <a:spcBef>
                <a:spcPts val="600"/>
              </a:spcBef>
              <a:spcAft>
                <a:spcPts val="0"/>
              </a:spcAft>
              <a:buFont typeface="Wingdings" pitchFamily="2" charset="2"/>
              <a:buChar char="Ø"/>
              <a:defRPr/>
            </a:pPr>
            <a:r>
              <a:rPr lang="en-US" sz="2000" b="1" dirty="0" smtClean="0">
                <a:solidFill>
                  <a:srgbClr val="002060"/>
                </a:solidFill>
                <a:cs typeface="B Titr" pitchFamily="2" charset="-78"/>
              </a:rPr>
              <a:t>Regarding </a:t>
            </a:r>
            <a:r>
              <a:rPr lang="en-US" sz="2000" b="1" dirty="0">
                <a:solidFill>
                  <a:srgbClr val="002060"/>
                </a:solidFill>
                <a:cs typeface="B Titr" pitchFamily="2" charset="-78"/>
              </a:rPr>
              <a:t>these matters, establishing a committee composed of experienced experts in this field is necessary. This committee as “Vigilance Rastin Banking Committee” is responsible for the virtue of implication, training, development and solving probable deficiencies and obstacles of Rastin Banking system, for five years under the supervision of central bank. </a:t>
            </a:r>
            <a:endParaRPr lang="en-US" sz="2000" b="1" dirty="0" smtClean="0">
              <a:solidFill>
                <a:srgbClr val="002060"/>
              </a:solidFill>
              <a:cs typeface="B Titr" pitchFamily="2" charset="-78"/>
            </a:endParaRPr>
          </a:p>
          <a:p>
            <a:pPr algn="l" fontAlgn="auto">
              <a:lnSpc>
                <a:spcPct val="120000"/>
              </a:lnSpc>
              <a:spcBef>
                <a:spcPts val="600"/>
              </a:spcBef>
              <a:spcAft>
                <a:spcPts val="0"/>
              </a:spcAft>
              <a:buFont typeface="Wingdings" pitchFamily="2" charset="2"/>
              <a:buChar char="Ø"/>
              <a:defRPr/>
            </a:pPr>
            <a:r>
              <a:rPr lang="en-US" sz="2000" b="1" dirty="0" smtClean="0">
                <a:solidFill>
                  <a:srgbClr val="002060"/>
                </a:solidFill>
                <a:cs typeface="B Titr" pitchFamily="2" charset="-78"/>
              </a:rPr>
              <a:t>The </a:t>
            </a:r>
            <a:r>
              <a:rPr lang="en-US" sz="2000" b="1" dirty="0" err="1">
                <a:solidFill>
                  <a:srgbClr val="002060"/>
                </a:solidFill>
                <a:cs typeface="B Titr" pitchFamily="2" charset="-78"/>
              </a:rPr>
              <a:t>organisation</a:t>
            </a:r>
            <a:r>
              <a:rPr lang="en-US" sz="2000" b="1" dirty="0">
                <a:solidFill>
                  <a:srgbClr val="002060"/>
                </a:solidFill>
                <a:cs typeface="B Titr" pitchFamily="2" charset="-78"/>
              </a:rPr>
              <a:t> and activities of this committee have been specified and written in Rastin Banking regulations. </a:t>
            </a:r>
            <a:endParaRPr lang="en-US" sz="2000" b="1" dirty="0" smtClean="0">
              <a:solidFill>
                <a:srgbClr val="002060"/>
              </a:solidFill>
              <a:cs typeface="B Titr" pitchFamily="2" charset="-78"/>
            </a:endParaRPr>
          </a:p>
          <a:p>
            <a:pPr algn="l" fontAlgn="auto">
              <a:lnSpc>
                <a:spcPct val="120000"/>
              </a:lnSpc>
              <a:spcBef>
                <a:spcPts val="600"/>
              </a:spcBef>
              <a:spcAft>
                <a:spcPts val="0"/>
              </a:spcAft>
              <a:buFont typeface="Wingdings" pitchFamily="2" charset="2"/>
              <a:buChar char="Ø"/>
              <a:defRPr/>
            </a:pPr>
            <a:r>
              <a:rPr lang="en-US" sz="2000" b="1" dirty="0" smtClean="0">
                <a:solidFill>
                  <a:srgbClr val="002060"/>
                </a:solidFill>
                <a:cs typeface="B Titr" pitchFamily="2" charset="-78"/>
              </a:rPr>
              <a:t>The </a:t>
            </a:r>
            <a:r>
              <a:rPr lang="en-US" sz="2000" b="1" dirty="0">
                <a:solidFill>
                  <a:srgbClr val="002060"/>
                </a:solidFill>
                <a:cs typeface="B Titr" pitchFamily="2" charset="-78"/>
              </a:rPr>
              <a:t>Ministry of Science, Technology and Research will also define Rastin Banking and related financial services courses and degrees for universities such as financial marketing, assessing, supervision, intermediation and consultancy with observing the concepts and regulations of Rastin Banking system and its future reforms and developments.</a:t>
            </a:r>
          </a:p>
          <a:p>
            <a:pPr algn="l" fontAlgn="auto">
              <a:lnSpc>
                <a:spcPct val="120000"/>
              </a:lnSpc>
              <a:spcBef>
                <a:spcPts val="600"/>
              </a:spcBef>
              <a:spcAft>
                <a:spcPts val="0"/>
              </a:spcAft>
              <a:buFont typeface="Wingdings" pitchFamily="2" charset="2"/>
              <a:buChar char="Ø"/>
              <a:defRPr/>
            </a:pPr>
            <a:r>
              <a:rPr lang="en-US" sz="2000" b="1" dirty="0">
                <a:solidFill>
                  <a:srgbClr val="002060"/>
                </a:solidFill>
                <a:cs typeface="B Titr" pitchFamily="2" charset="-78"/>
              </a:rPr>
              <a:t>In order to safeguard Rastin Banking system and the rights of depositors and entrepreneurs and all those who trust to the bank, all banking personnel, from top to bottom, at managerial and execution levels should implement the regulations of Rastin Banking system, and abstain any violation; otherwise, the wrongdoer will be encountered legally. </a:t>
            </a:r>
            <a:endParaRPr lang="en-US" sz="2000" b="1" dirty="0" smtClean="0">
              <a:solidFill>
                <a:srgbClr val="002060"/>
              </a:solidFill>
              <a:cs typeface="B Titr" pitchFamily="2" charset="-78"/>
            </a:endParaRPr>
          </a:p>
          <a:p>
            <a:pPr algn="l" fontAlgn="auto">
              <a:lnSpc>
                <a:spcPct val="120000"/>
              </a:lnSpc>
              <a:spcBef>
                <a:spcPts val="600"/>
              </a:spcBef>
              <a:spcAft>
                <a:spcPts val="0"/>
              </a:spcAft>
              <a:buFont typeface="Wingdings" pitchFamily="2" charset="2"/>
              <a:buChar char="Ø"/>
              <a:defRPr/>
            </a:pPr>
            <a:r>
              <a:rPr lang="en-US" sz="2000" b="1" dirty="0" smtClean="0">
                <a:solidFill>
                  <a:srgbClr val="002060"/>
                </a:solidFill>
                <a:cs typeface="B Titr" pitchFamily="2" charset="-78"/>
              </a:rPr>
              <a:t>Various </a:t>
            </a:r>
            <a:r>
              <a:rPr lang="en-US" sz="2000" b="1" dirty="0">
                <a:solidFill>
                  <a:srgbClr val="002060"/>
                </a:solidFill>
                <a:cs typeface="B Titr" pitchFamily="2" charset="-78"/>
              </a:rPr>
              <a:t>violations and punishments and the method of investigation of violations of the employees have been defined in Rastin Banking regulations.</a:t>
            </a:r>
            <a:endParaRPr lang="en-US" sz="2000" b="1" dirty="0">
              <a:solidFill>
                <a:srgbClr val="002060"/>
              </a:solidFill>
              <a:cs typeface="B Titr" pitchFamily="2" charset="-78"/>
            </a:endParaRPr>
          </a:p>
        </p:txBody>
      </p:sp>
    </p:spTree>
    <p:extLst>
      <p:ext uri="{BB962C8B-B14F-4D97-AF65-F5344CB8AC3E}">
        <p14:creationId xmlns:p14="http://schemas.microsoft.com/office/powerpoint/2010/main" val="2393927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92" y="634498"/>
            <a:ext cx="8229600" cy="597159"/>
          </a:xfrm>
        </p:spPr>
        <p:txBody>
          <a:bodyPr/>
          <a:lstStyle/>
          <a:p>
            <a:pPr fontAlgn="auto">
              <a:spcAft>
                <a:spcPts val="0"/>
              </a:spcAft>
              <a:defRPr/>
            </a:pPr>
            <a:r>
              <a:rPr lang="en-US" sz="3600" b="1" dirty="0" smtClean="0">
                <a:effectLst/>
                <a:latin typeface="Times New Roman" panose="02020603050405020304" pitchFamily="18" charset="0"/>
                <a:ea typeface="Times New Roman" panose="02020603050405020304" pitchFamily="18" charset="0"/>
                <a:cs typeface="B Titr" panose="00000700000000000000" pitchFamily="2" charset="-78"/>
              </a:rPr>
              <a:t>Rastin Banking Characteristics</a:t>
            </a:r>
            <a:endParaRPr lang="en-US" sz="3600" dirty="0">
              <a:cs typeface="B Nazanin" pitchFamily="2" charset="-78"/>
            </a:endParaRPr>
          </a:p>
        </p:txBody>
      </p:sp>
      <p:sp>
        <p:nvSpPr>
          <p:cNvPr id="3" name="Content Placeholder 2"/>
          <p:cNvSpPr>
            <a:spLocks noGrp="1"/>
          </p:cNvSpPr>
          <p:nvPr>
            <p:ph idx="1"/>
          </p:nvPr>
        </p:nvSpPr>
        <p:spPr>
          <a:xfrm>
            <a:off x="428625" y="1662820"/>
            <a:ext cx="8229600" cy="4525963"/>
          </a:xfrm>
        </p:spPr>
        <p:txBody>
          <a:bodyPr rtlCol="0">
            <a:normAutofit fontScale="85000" lnSpcReduction="10000"/>
          </a:bodyPr>
          <a:lstStyle/>
          <a:p>
            <a:pPr fontAlgn="auto">
              <a:lnSpc>
                <a:spcPct val="110000"/>
              </a:lnSpc>
              <a:spcBef>
                <a:spcPts val="1200"/>
              </a:spcBef>
              <a:spcAft>
                <a:spcPts val="0"/>
              </a:spcAft>
              <a:buFont typeface="Wingdings" panose="05000000000000000000" pitchFamily="2" charset="2"/>
              <a:buChar char="ü"/>
              <a:defRPr/>
            </a:pPr>
            <a:r>
              <a:rPr lang="en-US" sz="2000" b="1" dirty="0" smtClean="0">
                <a:solidFill>
                  <a:srgbClr val="002060"/>
                </a:solidFill>
                <a:cs typeface="B Titr" pitchFamily="2" charset="-78"/>
              </a:rPr>
              <a:t>To </a:t>
            </a:r>
            <a:r>
              <a:rPr lang="en-US" sz="2000" b="1" dirty="0">
                <a:solidFill>
                  <a:srgbClr val="002060"/>
                </a:solidFill>
                <a:cs typeface="B Titr" pitchFamily="2" charset="-78"/>
              </a:rPr>
              <a:t>gain the compliance of banking system with principles and rules of Islam, and having better access to safe financial operations and helping the economy to bloom, fair distribution of opportunities and possibilities, employment creation and growing the welfare of the society, Rastin Banking System was brought forth and all </a:t>
            </a:r>
            <a:r>
              <a:rPr lang="en-US" sz="2000" b="1" dirty="0" smtClean="0">
                <a:solidFill>
                  <a:srgbClr val="002060"/>
                </a:solidFill>
                <a:cs typeface="B Titr" pitchFamily="2" charset="-78"/>
              </a:rPr>
              <a:t>conventional </a:t>
            </a:r>
            <a:r>
              <a:rPr lang="en-US" sz="2000" b="1" dirty="0">
                <a:solidFill>
                  <a:srgbClr val="002060"/>
                </a:solidFill>
                <a:cs typeface="B Titr" pitchFamily="2" charset="-78"/>
              </a:rPr>
              <a:t>and Islamic banks can carry out their activities on this basis. </a:t>
            </a:r>
            <a:endParaRPr lang="en-US" sz="2000" b="1" dirty="0" smtClean="0">
              <a:solidFill>
                <a:srgbClr val="002060"/>
              </a:solidFill>
              <a:cs typeface="B Titr" pitchFamily="2" charset="-78"/>
            </a:endParaRPr>
          </a:p>
          <a:p>
            <a:pPr fontAlgn="auto">
              <a:lnSpc>
                <a:spcPct val="110000"/>
              </a:lnSpc>
              <a:spcBef>
                <a:spcPts val="1200"/>
              </a:spcBef>
              <a:spcAft>
                <a:spcPts val="0"/>
              </a:spcAft>
              <a:buFont typeface="Wingdings" panose="05000000000000000000" pitchFamily="2" charset="2"/>
              <a:buChar char="ü"/>
              <a:defRPr/>
            </a:pPr>
            <a:r>
              <a:rPr lang="en-US" sz="2000" b="1" dirty="0" smtClean="0">
                <a:solidFill>
                  <a:srgbClr val="002060"/>
                </a:solidFill>
                <a:cs typeface="B Titr" pitchFamily="2" charset="-78"/>
              </a:rPr>
              <a:t>Actually</a:t>
            </a:r>
            <a:r>
              <a:rPr lang="en-US" sz="2000" b="1" dirty="0">
                <a:solidFill>
                  <a:srgbClr val="002060"/>
                </a:solidFill>
                <a:cs typeface="B Titr" pitchFamily="2" charset="-78"/>
              </a:rPr>
              <a:t>, it is a new Islamic banking, which has studied the theoretical and operational difficulties of banking system of country and offer legal and operational solutions on the basis of the latest scientific and operational achievements of humankind in the field with the aim of economic and banking growth and development of the society. </a:t>
            </a:r>
            <a:endParaRPr lang="en-US" sz="2000" b="1" dirty="0" smtClean="0">
              <a:solidFill>
                <a:srgbClr val="002060"/>
              </a:solidFill>
              <a:cs typeface="B Titr" pitchFamily="2" charset="-78"/>
            </a:endParaRPr>
          </a:p>
          <a:p>
            <a:pPr fontAlgn="auto">
              <a:lnSpc>
                <a:spcPct val="110000"/>
              </a:lnSpc>
              <a:spcBef>
                <a:spcPts val="1200"/>
              </a:spcBef>
              <a:spcAft>
                <a:spcPts val="0"/>
              </a:spcAft>
              <a:buFont typeface="Wingdings" panose="05000000000000000000" pitchFamily="2" charset="2"/>
              <a:buChar char="ü"/>
              <a:defRPr/>
            </a:pPr>
            <a:r>
              <a:rPr lang="en-US" sz="2000" b="1" dirty="0" smtClean="0">
                <a:solidFill>
                  <a:srgbClr val="002060"/>
                </a:solidFill>
                <a:cs typeface="B Titr" pitchFamily="2" charset="-78"/>
              </a:rPr>
              <a:t>Each </a:t>
            </a:r>
            <a:r>
              <a:rPr lang="en-US" sz="2000" b="1" dirty="0">
                <a:solidFill>
                  <a:srgbClr val="002060"/>
                </a:solidFill>
                <a:cs typeface="B Titr" pitchFamily="2" charset="-78"/>
              </a:rPr>
              <a:t>subsystem, instrument, innovation and operational procedure of Rastin Banking has been designed to remove a particular difficulty and satisfy markets and peoples' needs. </a:t>
            </a:r>
            <a:endParaRPr lang="en-US" sz="2000" dirty="0" smtClean="0">
              <a:solidFill>
                <a:schemeClr val="tx1">
                  <a:lumMod val="50000"/>
                  <a:lumOff val="50000"/>
                </a:schemeClr>
              </a:solidFill>
              <a:cs typeface="B Nazanin" pitchFamily="2" charset="-78"/>
            </a:endParaRPr>
          </a:p>
        </p:txBody>
      </p:sp>
    </p:spTree>
    <p:extLst>
      <p:ext uri="{BB962C8B-B14F-4D97-AF65-F5344CB8AC3E}">
        <p14:creationId xmlns:p14="http://schemas.microsoft.com/office/powerpoint/2010/main" val="60520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923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144087" y="1527502"/>
            <a:ext cx="8590005"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659476" y="1535113"/>
            <a:ext cx="7998749" cy="4832092"/>
          </a:xfrm>
          <a:prstGeom prst="rect">
            <a:avLst/>
          </a:prstGeom>
          <a:noFill/>
          <a:ln w="9525">
            <a:noFill/>
            <a:miter lim="800000"/>
            <a:headEnd/>
            <a:tailEnd/>
          </a:ln>
        </p:spPr>
        <p:txBody>
          <a:bodyPr wrap="square">
            <a:spAutoFit/>
          </a:bodyPr>
          <a:lstStyle/>
          <a:p>
            <a:pPr algn="l">
              <a:spcBef>
                <a:spcPts val="600"/>
              </a:spcBef>
              <a:defRPr/>
            </a:pPr>
            <a:r>
              <a:rPr lang="en-US" sz="1600" b="1" dirty="0">
                <a:solidFill>
                  <a:schemeClr val="accent2">
                    <a:lumMod val="50000"/>
                  </a:schemeClr>
                </a:solidFill>
                <a:cs typeface="B Titr" pitchFamily="2" charset="-78"/>
              </a:rPr>
              <a:t>Designing true Islamic banking needs comprehensive knowledge </a:t>
            </a:r>
            <a:r>
              <a:rPr lang="en-US" sz="1600" b="1" dirty="0" smtClean="0">
                <a:solidFill>
                  <a:schemeClr val="accent2">
                    <a:lumMod val="50000"/>
                  </a:schemeClr>
                </a:solidFill>
                <a:cs typeface="B Titr" pitchFamily="2" charset="-78"/>
              </a:rPr>
              <a:t>of:</a:t>
            </a:r>
          </a:p>
          <a:p>
            <a:pPr marL="285750" indent="-285750" algn="l">
              <a:spcBef>
                <a:spcPts val="600"/>
              </a:spcBef>
              <a:buFont typeface="Wingdings" panose="05000000000000000000" pitchFamily="2" charset="2"/>
              <a:buChar char="ü"/>
              <a:defRPr/>
            </a:pPr>
            <a:r>
              <a:rPr lang="en-US" sz="1200" b="1" u="sng" dirty="0" smtClean="0">
                <a:solidFill>
                  <a:srgbClr val="C00000"/>
                </a:solidFill>
                <a:cs typeface="B Titr" pitchFamily="2" charset="-78"/>
              </a:rPr>
              <a:t>Ideological</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a:t>
            </a:r>
            <a:r>
              <a:rPr lang="en-US" sz="1200" b="1" dirty="0" err="1">
                <a:solidFill>
                  <a:schemeClr val="accent2">
                    <a:lumMod val="50000"/>
                  </a:schemeClr>
                </a:solidFill>
                <a:cs typeface="B Titr" pitchFamily="2" charset="-78"/>
              </a:rPr>
              <a:t>Fiqh</a:t>
            </a:r>
            <a:r>
              <a:rPr lang="en-US" sz="1200" b="1" dirty="0">
                <a:solidFill>
                  <a:schemeClr val="accent2">
                    <a:lumMod val="50000"/>
                  </a:schemeClr>
                </a:solidFill>
                <a:cs typeface="B Titr" pitchFamily="2" charset="-78"/>
              </a:rPr>
              <a:t>, Sharia principles, commandments and logic),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Philosophic</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(individual rights and social justice concepts</a:t>
            </a:r>
            <a:r>
              <a:rPr lang="en-US" sz="1200" b="1" dirty="0" smtClean="0">
                <a:solidFill>
                  <a:schemeClr val="accent2">
                    <a:lumMod val="50000"/>
                  </a:schemeClr>
                </a:solidFill>
                <a:cs typeface="B Titr" pitchFamily="2" charset="-78"/>
              </a:rPr>
              <a:t>),</a:t>
            </a: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Economic</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(individuals, firms and market behaviors),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Financial</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(accounting, auditing, financial engineering</a:t>
            </a:r>
            <a:r>
              <a:rPr lang="en-US" sz="1200" b="1" dirty="0" smtClean="0">
                <a:solidFill>
                  <a:schemeClr val="accent2">
                    <a:lumMod val="50000"/>
                  </a:schemeClr>
                </a:solidFill>
                <a:cs typeface="B Titr" pitchFamily="2" charset="-78"/>
              </a:rPr>
              <a:t>),</a:t>
            </a: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Banking</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(project assessment and supervision, credit operation, transaction, investment and risk),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Legal</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(laws and regulations, contract, legal and arbitration procedures</a:t>
            </a:r>
            <a:r>
              <a:rPr lang="en-US" sz="1200" b="1" dirty="0" smtClean="0">
                <a:solidFill>
                  <a:schemeClr val="accent2">
                    <a:lumMod val="50000"/>
                  </a:schemeClr>
                </a:solidFill>
                <a:cs typeface="B Titr" pitchFamily="2" charset="-78"/>
              </a:rPr>
              <a:t>),</a:t>
            </a: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Informatics</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(computer systems, network, communication, programming</a:t>
            </a:r>
            <a:r>
              <a:rPr lang="en-US" sz="1200" b="1" dirty="0" smtClean="0">
                <a:solidFill>
                  <a:schemeClr val="accent2">
                    <a:lumMod val="50000"/>
                  </a:schemeClr>
                </a:solidFill>
                <a:cs typeface="B Titr" pitchFamily="2" charset="-78"/>
              </a:rPr>
              <a:t>),</a:t>
            </a:r>
          </a:p>
          <a:p>
            <a:pPr marL="285750" indent="-285750" algn="l">
              <a:spcBef>
                <a:spcPts val="600"/>
              </a:spcBef>
              <a:buFont typeface="Wingdings" panose="05000000000000000000" pitchFamily="2" charset="2"/>
              <a:buChar char="ü"/>
              <a:defRPr/>
            </a:pPr>
            <a:r>
              <a:rPr lang="en-US" sz="1200" b="1" u="sng" dirty="0" err="1">
                <a:solidFill>
                  <a:srgbClr val="C00000"/>
                </a:solidFill>
                <a:cs typeface="B Titr" pitchFamily="2" charset="-78"/>
              </a:rPr>
              <a:t>Organisation</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(pillars and institutions),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Management</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(administration, control, supervision, assessment),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Mathematics</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(applied mathematics, financial mathematics, mathematical modeling),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Financial</a:t>
            </a:r>
            <a:r>
              <a:rPr lang="en-US" sz="1200" b="1" u="sng" dirty="0">
                <a:solidFill>
                  <a:srgbClr val="C00000"/>
                </a:solidFill>
                <a:cs typeface="B Titr" pitchFamily="2" charset="-78"/>
              </a:rPr>
              <a:t> </a:t>
            </a:r>
            <a:r>
              <a:rPr lang="en-US" sz="1200" b="1" u="sng" dirty="0">
                <a:solidFill>
                  <a:srgbClr val="C00000"/>
                </a:solidFill>
                <a:cs typeface="B Titr" pitchFamily="2" charset="-78"/>
              </a:rPr>
              <a:t>instruments </a:t>
            </a:r>
            <a:r>
              <a:rPr lang="en-US" sz="1200" b="1" dirty="0">
                <a:solidFill>
                  <a:schemeClr val="accent2">
                    <a:lumMod val="50000"/>
                  </a:schemeClr>
                </a:solidFill>
                <a:cs typeface="B Titr" pitchFamily="2" charset="-78"/>
              </a:rPr>
              <a:t>(prevailing financial papers and securities in financial markets),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Business </a:t>
            </a:r>
            <a:r>
              <a:rPr lang="en-US" sz="1200" b="1" u="sng" dirty="0">
                <a:solidFill>
                  <a:srgbClr val="C00000"/>
                </a:solidFill>
                <a:cs typeface="B Titr" pitchFamily="2" charset="-78"/>
              </a:rPr>
              <a:t>and trade </a:t>
            </a:r>
            <a:r>
              <a:rPr lang="en-US" sz="1200" b="1" dirty="0">
                <a:solidFill>
                  <a:schemeClr val="accent2">
                    <a:lumMod val="50000"/>
                  </a:schemeClr>
                </a:solidFill>
                <a:cs typeface="B Titr" pitchFamily="2" charset="-78"/>
              </a:rPr>
              <a:t>(business administration, marketing, international trade),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Capital </a:t>
            </a:r>
            <a:r>
              <a:rPr lang="en-US" sz="1200" b="1" u="sng" dirty="0">
                <a:solidFill>
                  <a:srgbClr val="C00000"/>
                </a:solidFill>
                <a:cs typeface="B Titr" pitchFamily="2" charset="-78"/>
              </a:rPr>
              <a:t>market </a:t>
            </a:r>
            <a:r>
              <a:rPr lang="en-US" sz="1200" b="1" dirty="0">
                <a:solidFill>
                  <a:schemeClr val="accent2">
                    <a:lumMod val="50000"/>
                  </a:schemeClr>
                </a:solidFill>
                <a:cs typeface="B Titr" pitchFamily="2" charset="-78"/>
              </a:rPr>
              <a:t>(capital market structure, laws and regulations),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Insurance</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(commercial, responsibility, assets, and accident insurances</a:t>
            </a:r>
            <a:r>
              <a:rPr lang="en-US" sz="1200" b="1" dirty="0" smtClean="0">
                <a:solidFill>
                  <a:schemeClr val="accent2">
                    <a:lumMod val="50000"/>
                  </a:schemeClr>
                </a:solidFill>
                <a:cs typeface="B Titr" pitchFamily="2" charset="-78"/>
              </a:rPr>
              <a:t>),</a:t>
            </a:r>
          </a:p>
          <a:p>
            <a:pPr marL="285750" indent="-285750" algn="l">
              <a:spcBef>
                <a:spcPts val="600"/>
              </a:spcBef>
              <a:buFont typeface="Wingdings" panose="05000000000000000000" pitchFamily="2" charset="2"/>
              <a:buChar char="ü"/>
              <a:defRPr/>
            </a:pPr>
            <a:r>
              <a:rPr lang="en-US" sz="1200" b="1" u="sng" dirty="0">
                <a:solidFill>
                  <a:srgbClr val="C00000"/>
                </a:solidFill>
                <a:cs typeface="B Titr" pitchFamily="2" charset="-78"/>
              </a:rPr>
              <a:t>Standards</a:t>
            </a:r>
            <a:r>
              <a:rPr lang="en-US" sz="1200" b="1" dirty="0" smtClean="0">
                <a:solidFill>
                  <a:schemeClr val="accent2">
                    <a:lumMod val="50000"/>
                  </a:schemeClr>
                </a:solidFill>
                <a:cs typeface="B Titr" pitchFamily="2" charset="-78"/>
              </a:rPr>
              <a:t> </a:t>
            </a:r>
            <a:r>
              <a:rPr lang="en-US" sz="1200" b="1" dirty="0">
                <a:solidFill>
                  <a:schemeClr val="accent2">
                    <a:lumMod val="50000"/>
                  </a:schemeClr>
                </a:solidFill>
                <a:cs typeface="B Titr" pitchFamily="2" charset="-78"/>
              </a:rPr>
              <a:t>(commodity and production) issues; </a:t>
            </a:r>
            <a:endParaRPr lang="en-US" sz="1200" b="1" dirty="0" smtClean="0">
              <a:solidFill>
                <a:schemeClr val="accent2">
                  <a:lumMod val="50000"/>
                </a:schemeClr>
              </a:solidFill>
              <a:cs typeface="B Titr" pitchFamily="2" charset="-78"/>
            </a:endParaRPr>
          </a:p>
          <a:p>
            <a:pPr marL="285750" indent="-285750" algn="l">
              <a:spcBef>
                <a:spcPts val="600"/>
              </a:spcBef>
              <a:buFont typeface="Wingdings" panose="05000000000000000000" pitchFamily="2" charset="2"/>
              <a:buChar char="ü"/>
              <a:defRPr/>
            </a:pPr>
            <a:r>
              <a:rPr lang="en-US" sz="1200" b="1" dirty="0" smtClean="0">
                <a:solidFill>
                  <a:schemeClr val="accent2">
                    <a:lumMod val="50000"/>
                  </a:schemeClr>
                </a:solidFill>
                <a:cs typeface="B Titr" pitchFamily="2" charset="-78"/>
              </a:rPr>
              <a:t>and </a:t>
            </a:r>
            <a:r>
              <a:rPr lang="en-US" sz="1200" b="1" dirty="0">
                <a:solidFill>
                  <a:schemeClr val="accent2">
                    <a:lumMod val="50000"/>
                  </a:schemeClr>
                </a:solidFill>
                <a:cs typeface="B Titr" pitchFamily="2" charset="-78"/>
              </a:rPr>
              <a:t>in addition, should be aware of </a:t>
            </a:r>
            <a:r>
              <a:rPr lang="en-US" sz="1200" b="1" u="sng" dirty="0">
                <a:solidFill>
                  <a:srgbClr val="C00000"/>
                </a:solidFill>
                <a:cs typeface="B Titr" pitchFamily="2" charset="-78"/>
              </a:rPr>
              <a:t>sociology</a:t>
            </a:r>
            <a:r>
              <a:rPr lang="en-US" sz="1200" b="1" dirty="0">
                <a:solidFill>
                  <a:schemeClr val="accent2">
                    <a:lumMod val="50000"/>
                  </a:schemeClr>
                </a:solidFill>
                <a:cs typeface="B Titr" pitchFamily="2" charset="-78"/>
              </a:rPr>
              <a:t> and </a:t>
            </a:r>
            <a:r>
              <a:rPr lang="en-US" sz="1200" b="1" u="sng" dirty="0">
                <a:solidFill>
                  <a:srgbClr val="C00000"/>
                </a:solidFill>
                <a:cs typeface="B Titr" pitchFamily="2" charset="-78"/>
              </a:rPr>
              <a:t>individual and social psychologies </a:t>
            </a:r>
            <a:r>
              <a:rPr lang="en-US" sz="1200" b="1" dirty="0">
                <a:solidFill>
                  <a:schemeClr val="accent2">
                    <a:lumMod val="50000"/>
                  </a:schemeClr>
                </a:solidFill>
                <a:cs typeface="B Titr" pitchFamily="2" charset="-78"/>
              </a:rPr>
              <a:t>and their corresponding problems and many other various matters. </a:t>
            </a:r>
            <a:endParaRPr lang="en-US" sz="1200" b="1" dirty="0">
              <a:solidFill>
                <a:schemeClr val="accent2">
                  <a:lumMod val="50000"/>
                </a:schemeClr>
              </a:solidFill>
              <a:cs typeface="B Titr" pitchFamily="2" charset="-78"/>
            </a:endParaRPr>
          </a:p>
        </p:txBody>
      </p:sp>
      <p:sp>
        <p:nvSpPr>
          <p:cNvPr id="9223" name="Rektangel 76"/>
          <p:cNvSpPr>
            <a:spLocks noChangeArrowheads="1"/>
          </p:cNvSpPr>
          <p:nvPr/>
        </p:nvSpPr>
        <p:spPr bwMode="auto">
          <a:xfrm>
            <a:off x="6048375" y="862013"/>
            <a:ext cx="2401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2800" b="1" noProof="1" smtClean="0">
                <a:solidFill>
                  <a:schemeClr val="tx1"/>
                </a:solidFill>
                <a:latin typeface="Calibri" pitchFamily="34" charset="0"/>
                <a:cs typeface="B Titr" pitchFamily="2" charset="-78"/>
              </a:rPr>
              <a:t>Rastin Banking</a:t>
            </a:r>
            <a:endParaRPr lang="da-DK" altLang="en-US" sz="3200" b="1" dirty="0">
              <a:solidFill>
                <a:schemeClr val="tx1"/>
              </a:solidFill>
              <a:latin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0" y="4468075"/>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Ellipse 59"/>
          <p:cNvSpPr/>
          <p:nvPr/>
        </p:nvSpPr>
        <p:spPr bwMode="auto">
          <a:xfrm>
            <a:off x="2594491" y="5770044"/>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grpSp>
        <p:nvGrpSpPr>
          <p:cNvPr id="11272" name="Gruppe 91"/>
          <p:cNvGrpSpPr>
            <a:grpSpLocks/>
          </p:cNvGrpSpPr>
          <p:nvPr/>
        </p:nvGrpSpPr>
        <p:grpSpPr bwMode="auto">
          <a:xfrm>
            <a:off x="3742562" y="3076508"/>
            <a:ext cx="1711325" cy="1622425"/>
            <a:chOff x="1071835" y="2920232"/>
            <a:chExt cx="1427572" cy="1413777"/>
          </a:xfrm>
        </p:grpSpPr>
        <p:sp>
          <p:nvSpPr>
            <p:cNvPr id="6" name="Ellipse 44"/>
            <p:cNvSpPr/>
            <p:nvPr/>
          </p:nvSpPr>
          <p:spPr bwMode="auto">
            <a:xfrm rot="21052097">
              <a:off x="1085754" y="2920232"/>
              <a:ext cx="1413653"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50" name="Ellipse 45"/>
            <p:cNvSpPr>
              <a:spLocks noChangeArrowheads="1"/>
            </p:cNvSpPr>
            <p:nvPr/>
          </p:nvSpPr>
          <p:spPr bwMode="auto">
            <a:xfrm>
              <a:off x="1284728" y="2949415"/>
              <a:ext cx="1027722" cy="767417"/>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a:solidFill>
                  <a:srgbClr val="FFFFFF"/>
                </a:solidFill>
                <a:latin typeface="Calibri" pitchFamily="34" charset="0"/>
              </a:endParaRPr>
            </a:p>
          </p:txBody>
        </p:sp>
        <p:sp>
          <p:nvSpPr>
            <p:cNvPr id="8"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grpSp>
      <p:grpSp>
        <p:nvGrpSpPr>
          <p:cNvPr id="11273" name="Group 114"/>
          <p:cNvGrpSpPr>
            <a:grpSpLocks/>
          </p:cNvGrpSpPr>
          <p:nvPr/>
        </p:nvGrpSpPr>
        <p:grpSpPr bwMode="auto">
          <a:xfrm rot="19765573" flipH="1">
            <a:off x="1534645" y="3127375"/>
            <a:ext cx="1527175" cy="1514475"/>
            <a:chOff x="2474913" y="966788"/>
            <a:chExt cx="1031875" cy="1022350"/>
          </a:xfrm>
        </p:grpSpPr>
        <p:sp>
          <p:nvSpPr>
            <p:cNvPr id="11" name="Ellipse 44"/>
            <p:cNvSpPr/>
            <p:nvPr/>
          </p:nvSpPr>
          <p:spPr bwMode="auto">
            <a:xfrm rot="21052097">
              <a:off x="2484974" y="9667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 name="Måne 63"/>
            <p:cNvSpPr/>
            <p:nvPr/>
          </p:nvSpPr>
          <p:spPr bwMode="auto">
            <a:xfrm rot="16552097">
              <a:off x="2745844" y="12477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46" name="Ellipse 45"/>
            <p:cNvSpPr>
              <a:spLocks noChangeArrowheads="1"/>
            </p:cNvSpPr>
            <p:nvPr/>
          </p:nvSpPr>
          <p:spPr bwMode="auto">
            <a:xfrm>
              <a:off x="2633663" y="98901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74" name="Group 111"/>
          <p:cNvGrpSpPr>
            <a:grpSpLocks/>
          </p:cNvGrpSpPr>
          <p:nvPr/>
        </p:nvGrpSpPr>
        <p:grpSpPr bwMode="auto">
          <a:xfrm rot="19765573" flipH="1">
            <a:off x="3893670" y="5200650"/>
            <a:ext cx="1527175" cy="1514475"/>
            <a:chOff x="1446213" y="2747963"/>
            <a:chExt cx="1031875" cy="1022350"/>
          </a:xfrm>
        </p:grpSpPr>
        <p:sp>
          <p:nvSpPr>
            <p:cNvPr id="15" name="Ellipse 44"/>
            <p:cNvSpPr/>
            <p:nvPr/>
          </p:nvSpPr>
          <p:spPr bwMode="auto">
            <a:xfrm rot="21052097">
              <a:off x="1456274" y="2747963"/>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6" name="Måne 63"/>
            <p:cNvSpPr/>
            <p:nvPr/>
          </p:nvSpPr>
          <p:spPr bwMode="auto">
            <a:xfrm rot="16552097">
              <a:off x="1717144" y="3028928"/>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39" name="Ellipse 45"/>
            <p:cNvSpPr>
              <a:spLocks noChangeArrowheads="1"/>
            </p:cNvSpPr>
            <p:nvPr/>
          </p:nvSpPr>
          <p:spPr bwMode="auto">
            <a:xfrm>
              <a:off x="1601788" y="2776538"/>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75" name="Group 108"/>
          <p:cNvGrpSpPr>
            <a:grpSpLocks/>
          </p:cNvGrpSpPr>
          <p:nvPr/>
        </p:nvGrpSpPr>
        <p:grpSpPr bwMode="auto">
          <a:xfrm rot="19765573" flipH="1">
            <a:off x="5500220" y="4797425"/>
            <a:ext cx="1528763" cy="1514475"/>
            <a:chOff x="3522663" y="4814888"/>
            <a:chExt cx="1031875" cy="1022350"/>
          </a:xfrm>
        </p:grpSpPr>
        <p:sp>
          <p:nvSpPr>
            <p:cNvPr id="19" name="Ellipse 44"/>
            <p:cNvSpPr/>
            <p:nvPr/>
          </p:nvSpPr>
          <p:spPr bwMode="auto">
            <a:xfrm rot="21052097">
              <a:off x="3532724" y="48148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 name="Måne 63"/>
            <p:cNvSpPr/>
            <p:nvPr/>
          </p:nvSpPr>
          <p:spPr bwMode="auto">
            <a:xfrm rot="16552097">
              <a:off x="3793594" y="50958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32" name="Ellipse 45"/>
            <p:cNvSpPr>
              <a:spLocks noChangeArrowheads="1"/>
            </p:cNvSpPr>
            <p:nvPr/>
          </p:nvSpPr>
          <p:spPr bwMode="auto">
            <a:xfrm>
              <a:off x="3678238" y="48434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76" name="Group 105"/>
          <p:cNvGrpSpPr>
            <a:grpSpLocks/>
          </p:cNvGrpSpPr>
          <p:nvPr/>
        </p:nvGrpSpPr>
        <p:grpSpPr bwMode="auto">
          <a:xfrm rot="19765573" flipH="1">
            <a:off x="2112495" y="1487488"/>
            <a:ext cx="1528763" cy="1514475"/>
            <a:chOff x="5580063" y="2757488"/>
            <a:chExt cx="1031875" cy="1022350"/>
          </a:xfrm>
        </p:grpSpPr>
        <p:sp>
          <p:nvSpPr>
            <p:cNvPr id="23" name="Ellipse 44"/>
            <p:cNvSpPr/>
            <p:nvPr/>
          </p:nvSpPr>
          <p:spPr bwMode="auto">
            <a:xfrm rot="21052097">
              <a:off x="5590124" y="27574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2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77" name="Group 102"/>
          <p:cNvGrpSpPr>
            <a:grpSpLocks/>
          </p:cNvGrpSpPr>
          <p:nvPr/>
        </p:nvGrpSpPr>
        <p:grpSpPr bwMode="auto">
          <a:xfrm rot="19765573" flipH="1">
            <a:off x="3798420" y="866775"/>
            <a:ext cx="1528763" cy="1514475"/>
            <a:chOff x="3522663" y="690563"/>
            <a:chExt cx="1031875" cy="1022350"/>
          </a:xfrm>
        </p:grpSpPr>
        <p:sp>
          <p:nvSpPr>
            <p:cNvPr id="27" name="Ellipse 44"/>
            <p:cNvSpPr/>
            <p:nvPr/>
          </p:nvSpPr>
          <p:spPr bwMode="auto">
            <a:xfrm rot="21052097">
              <a:off x="3532724" y="690563"/>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8" name="Måne 63"/>
            <p:cNvSpPr/>
            <p:nvPr/>
          </p:nvSpPr>
          <p:spPr bwMode="auto">
            <a:xfrm rot="16552097">
              <a:off x="3793594" y="971528"/>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18" name="Ellipse 45"/>
            <p:cNvSpPr>
              <a:spLocks noChangeArrowheads="1"/>
            </p:cNvSpPr>
            <p:nvPr/>
          </p:nvSpPr>
          <p:spPr bwMode="auto">
            <a:xfrm>
              <a:off x="3687763" y="719138"/>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11278" name="Rektangel 76"/>
          <p:cNvSpPr>
            <a:spLocks noChangeArrowheads="1"/>
          </p:cNvSpPr>
          <p:nvPr/>
        </p:nvSpPr>
        <p:spPr bwMode="auto">
          <a:xfrm>
            <a:off x="3834933" y="142875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Operational</a:t>
            </a:r>
            <a:endParaRPr lang="ar-SA" altLang="en-US" sz="2000" b="1" noProof="1">
              <a:solidFill>
                <a:srgbClr val="000000"/>
              </a:solidFill>
              <a:latin typeface="Calibri" pitchFamily="34" charset="0"/>
              <a:cs typeface="B Titr" pitchFamily="2" charset="-78"/>
            </a:endParaRPr>
          </a:p>
        </p:txBody>
      </p:sp>
      <p:sp>
        <p:nvSpPr>
          <p:cNvPr id="11279" name="TextBox 24"/>
          <p:cNvSpPr txBox="1">
            <a:spLocks noChangeArrowheads="1"/>
          </p:cNvSpPr>
          <p:nvPr/>
        </p:nvSpPr>
        <p:spPr bwMode="auto">
          <a:xfrm>
            <a:off x="3625617" y="3387352"/>
            <a:ext cx="1946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GB" altLang="en-US" sz="4400" b="1" dirty="0" smtClean="0">
                <a:solidFill>
                  <a:schemeClr val="tx1"/>
                </a:solidFill>
                <a:latin typeface="Times New Roman" pitchFamily="18" charset="0"/>
                <a:cs typeface="B Titr" pitchFamily="2" charset="-78"/>
              </a:rPr>
              <a:t>Bank</a:t>
            </a:r>
            <a:endParaRPr lang="en-US" altLang="en-US" sz="4400" b="1" dirty="0">
              <a:solidFill>
                <a:schemeClr val="tx1"/>
              </a:solidFill>
              <a:latin typeface="Times New Roman" pitchFamily="18" charset="0"/>
              <a:cs typeface="B Titr" pitchFamily="2" charset="-78"/>
            </a:endParaRPr>
          </a:p>
        </p:txBody>
      </p:sp>
      <p:grpSp>
        <p:nvGrpSpPr>
          <p:cNvPr id="11280" name="Group 105"/>
          <p:cNvGrpSpPr>
            <a:grpSpLocks/>
          </p:cNvGrpSpPr>
          <p:nvPr/>
        </p:nvGrpSpPr>
        <p:grpSpPr bwMode="auto">
          <a:xfrm rot="19765573" flipH="1">
            <a:off x="6116170" y="3048000"/>
            <a:ext cx="1528763" cy="1514475"/>
            <a:chOff x="5580063" y="2757488"/>
            <a:chExt cx="1031875" cy="1022350"/>
          </a:xfrm>
        </p:grpSpPr>
        <p:sp>
          <p:nvSpPr>
            <p:cNvPr id="41" name="Ellipse 44"/>
            <p:cNvSpPr/>
            <p:nvPr/>
          </p:nvSpPr>
          <p:spPr bwMode="auto">
            <a:xfrm rot="21052097">
              <a:off x="5590124" y="27574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42"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11"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81" name="Group 105"/>
          <p:cNvGrpSpPr>
            <a:grpSpLocks/>
          </p:cNvGrpSpPr>
          <p:nvPr/>
        </p:nvGrpSpPr>
        <p:grpSpPr bwMode="auto">
          <a:xfrm rot="19765573" flipH="1">
            <a:off x="5438308" y="1527175"/>
            <a:ext cx="1528762" cy="1514475"/>
            <a:chOff x="5580063" y="2757488"/>
            <a:chExt cx="1031875" cy="1022350"/>
          </a:xfrm>
        </p:grpSpPr>
        <p:sp>
          <p:nvSpPr>
            <p:cNvPr id="47" name="Ellipse 44"/>
            <p:cNvSpPr/>
            <p:nvPr/>
          </p:nvSpPr>
          <p:spPr bwMode="auto">
            <a:xfrm rot="21052097">
              <a:off x="5590124" y="27574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48"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30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11282" name="Group 105"/>
          <p:cNvGrpSpPr>
            <a:grpSpLocks/>
          </p:cNvGrpSpPr>
          <p:nvPr/>
        </p:nvGrpSpPr>
        <p:grpSpPr bwMode="auto">
          <a:xfrm rot="19765573" flipH="1">
            <a:off x="2223620" y="4821238"/>
            <a:ext cx="1528763" cy="1514475"/>
            <a:chOff x="5580063" y="2757488"/>
            <a:chExt cx="1031875" cy="1022350"/>
          </a:xfrm>
        </p:grpSpPr>
        <p:sp>
          <p:nvSpPr>
            <p:cNvPr id="51" name="Ellipse 44"/>
            <p:cNvSpPr/>
            <p:nvPr/>
          </p:nvSpPr>
          <p:spPr bwMode="auto">
            <a:xfrm rot="21052097">
              <a:off x="5590124" y="2757488"/>
              <a:ext cx="1021814" cy="1022350"/>
            </a:xfrm>
            <a:prstGeom prst="ellipse">
              <a:avLst/>
            </a:prstGeom>
            <a:gradFill flip="none" rotWithShape="1">
              <a:gsLst>
                <a:gs pos="0">
                  <a:schemeClr val="bg1">
                    <a:lumMod val="95000"/>
                  </a:schemeClr>
                </a:gs>
                <a:gs pos="100000">
                  <a:schemeClr val="bg1">
                    <a:lumMod val="65000"/>
                  </a:schemeClr>
                </a:gs>
              </a:gsLst>
              <a:path path="shape">
                <a:fillToRect l="50000" t="50000" r="50000" b="50000"/>
              </a:path>
              <a:tileRect/>
            </a:gradFill>
            <a:ln w="9525" cap="flat" cmpd="sng" algn="ctr">
              <a:solidFill>
                <a:schemeClr val="tx1">
                  <a:lumMod val="65000"/>
                  <a:lumOff val="3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52"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297"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11283" name="Rectangle 1"/>
          <p:cNvSpPr>
            <a:spLocks noChangeArrowheads="1"/>
          </p:cNvSpPr>
          <p:nvPr/>
        </p:nvSpPr>
        <p:spPr bwMode="auto">
          <a:xfrm>
            <a:off x="5616857" y="2047875"/>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Financial</a:t>
            </a:r>
            <a:endParaRPr lang="ar-SA" altLang="en-US" sz="2000" b="1" noProof="1">
              <a:solidFill>
                <a:srgbClr val="000000"/>
              </a:solidFill>
              <a:latin typeface="Calibri" pitchFamily="34" charset="0"/>
              <a:cs typeface="B Titr" pitchFamily="2" charset="-78"/>
            </a:endParaRPr>
          </a:p>
        </p:txBody>
      </p:sp>
      <p:sp>
        <p:nvSpPr>
          <p:cNvPr id="11284" name="Rectangle 2"/>
          <p:cNvSpPr>
            <a:spLocks noChangeArrowheads="1"/>
          </p:cNvSpPr>
          <p:nvPr/>
        </p:nvSpPr>
        <p:spPr bwMode="auto">
          <a:xfrm>
            <a:off x="6281446" y="3494088"/>
            <a:ext cx="1204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Economic</a:t>
            </a:r>
            <a:endParaRPr lang="ar-SA" altLang="en-US" sz="2000" b="1" noProof="1">
              <a:solidFill>
                <a:srgbClr val="000000"/>
              </a:solidFill>
              <a:latin typeface="Calibri" pitchFamily="34" charset="0"/>
              <a:cs typeface="B Titr" pitchFamily="2" charset="-78"/>
            </a:endParaRPr>
          </a:p>
        </p:txBody>
      </p:sp>
      <p:sp>
        <p:nvSpPr>
          <p:cNvPr id="11285" name="Rektangel 76"/>
          <p:cNvSpPr>
            <a:spLocks noChangeArrowheads="1"/>
          </p:cNvSpPr>
          <p:nvPr/>
        </p:nvSpPr>
        <p:spPr bwMode="auto">
          <a:xfrm>
            <a:off x="5555783" y="5357813"/>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Ethical</a:t>
            </a:r>
            <a:endParaRPr lang="ar-SA" altLang="en-US" sz="2000" b="1" noProof="1">
              <a:solidFill>
                <a:srgbClr val="000000"/>
              </a:solidFill>
              <a:latin typeface="Calibri" pitchFamily="34" charset="0"/>
              <a:cs typeface="B Titr" pitchFamily="2" charset="-78"/>
            </a:endParaRPr>
          </a:p>
        </p:txBody>
      </p:sp>
      <p:sp>
        <p:nvSpPr>
          <p:cNvPr id="11286" name="Rektangel 76"/>
          <p:cNvSpPr>
            <a:spLocks noChangeArrowheads="1"/>
          </p:cNvSpPr>
          <p:nvPr/>
        </p:nvSpPr>
        <p:spPr bwMode="auto">
          <a:xfrm>
            <a:off x="2102970" y="2047875"/>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Legal</a:t>
            </a:r>
            <a:endParaRPr lang="ar-SA" altLang="en-US" sz="2000" b="1" noProof="1">
              <a:solidFill>
                <a:srgbClr val="000000"/>
              </a:solidFill>
              <a:latin typeface="Calibri" pitchFamily="34" charset="0"/>
              <a:cs typeface="B Titr" pitchFamily="2" charset="-78"/>
            </a:endParaRPr>
          </a:p>
        </p:txBody>
      </p:sp>
      <p:sp>
        <p:nvSpPr>
          <p:cNvPr id="11287" name="Rektangel 76"/>
          <p:cNvSpPr>
            <a:spLocks noChangeArrowheads="1"/>
          </p:cNvSpPr>
          <p:nvPr/>
        </p:nvSpPr>
        <p:spPr bwMode="auto">
          <a:xfrm>
            <a:off x="2168167" y="5412782"/>
            <a:ext cx="1605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1600" b="1" noProof="1" smtClean="0">
                <a:solidFill>
                  <a:srgbClr val="000000"/>
                </a:solidFill>
                <a:latin typeface="Calibri" pitchFamily="34" charset="0"/>
                <a:cs typeface="B Titr" pitchFamily="2" charset="-78"/>
              </a:rPr>
              <a:t>Organisational</a:t>
            </a:r>
            <a:endParaRPr lang="ar-SA" altLang="en-US" sz="1600" b="1" noProof="1">
              <a:solidFill>
                <a:srgbClr val="000000"/>
              </a:solidFill>
              <a:latin typeface="Calibri" pitchFamily="34" charset="0"/>
              <a:cs typeface="B Titr" pitchFamily="2" charset="-78"/>
            </a:endParaRPr>
          </a:p>
        </p:txBody>
      </p:sp>
      <p:sp>
        <p:nvSpPr>
          <p:cNvPr id="11288" name="Rektangel 76"/>
          <p:cNvSpPr>
            <a:spLocks noChangeArrowheads="1"/>
          </p:cNvSpPr>
          <p:nvPr/>
        </p:nvSpPr>
        <p:spPr bwMode="auto">
          <a:xfrm>
            <a:off x="1550520" y="3679309"/>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1800" b="1" noProof="1" smtClean="0">
                <a:solidFill>
                  <a:srgbClr val="000000"/>
                </a:solidFill>
                <a:latin typeface="Calibri" pitchFamily="34" charset="0"/>
                <a:cs typeface="B Titr" pitchFamily="2" charset="-78"/>
              </a:rPr>
              <a:t>International</a:t>
            </a:r>
            <a:endParaRPr lang="ar-SA" altLang="en-US" sz="1800" b="1" noProof="1">
              <a:solidFill>
                <a:srgbClr val="000000"/>
              </a:solidFill>
              <a:latin typeface="Calibri" pitchFamily="34" charset="0"/>
              <a:cs typeface="B Titr" pitchFamily="2" charset="-78"/>
            </a:endParaRPr>
          </a:p>
        </p:txBody>
      </p:sp>
      <p:sp>
        <p:nvSpPr>
          <p:cNvPr id="11289" name="Rektangel 76"/>
          <p:cNvSpPr>
            <a:spLocks noChangeArrowheads="1"/>
          </p:cNvSpPr>
          <p:nvPr/>
        </p:nvSpPr>
        <p:spPr bwMode="auto">
          <a:xfrm>
            <a:off x="3920658" y="5748307"/>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US" altLang="en-US" sz="2000" b="1" noProof="1" smtClean="0">
                <a:solidFill>
                  <a:srgbClr val="000000"/>
                </a:solidFill>
                <a:latin typeface="Calibri" pitchFamily="34" charset="0"/>
                <a:cs typeface="B Titr" pitchFamily="2" charset="-78"/>
              </a:rPr>
              <a:t>Social</a:t>
            </a:r>
            <a:endParaRPr lang="ar-SA" altLang="en-US" sz="2000" b="1" noProof="1">
              <a:solidFill>
                <a:srgbClr val="000000"/>
              </a:solidFill>
              <a:latin typeface="Calibri" pitchFamily="34" charset="0"/>
              <a:cs typeface="B Titr" pitchFamily="2" charset="-78"/>
            </a:endParaRPr>
          </a:p>
        </p:txBody>
      </p:sp>
      <p:sp>
        <p:nvSpPr>
          <p:cNvPr id="11290" name="Rectangle 4"/>
          <p:cNvSpPr>
            <a:spLocks noChangeArrowheads="1"/>
          </p:cNvSpPr>
          <p:nvPr/>
        </p:nvSpPr>
        <p:spPr bwMode="auto">
          <a:xfrm>
            <a:off x="1945703" y="55252"/>
            <a:ext cx="5480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r">
              <a:spcBef>
                <a:spcPct val="0"/>
              </a:spcBef>
              <a:buFontTx/>
              <a:buNone/>
            </a:pPr>
            <a:r>
              <a:rPr lang="en-US" altLang="en-US" sz="3200" b="1" dirty="0" smtClean="0">
                <a:solidFill>
                  <a:srgbClr val="002060"/>
                </a:solidFill>
                <a:latin typeface="Arial" charset="0"/>
                <a:cs typeface="B Titr" pitchFamily="2" charset="-78"/>
              </a:rPr>
              <a:t>Rastin Banking Principles</a:t>
            </a:r>
            <a:endParaRPr lang="fa-IR" altLang="en-US" sz="3200" b="1" dirty="0">
              <a:solidFill>
                <a:srgbClr val="002060"/>
              </a:solidFill>
              <a:latin typeface="Arial" charset="0"/>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4708981"/>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Operational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By </a:t>
            </a:r>
            <a:r>
              <a:rPr lang="en-US" sz="1400" b="1" dirty="0">
                <a:solidFill>
                  <a:schemeClr val="accent1">
                    <a:lumMod val="50000"/>
                  </a:schemeClr>
                </a:solidFill>
                <a:cs typeface="B Titr" pitchFamily="2" charset="-78"/>
              </a:rPr>
              <a:t>elimination of </a:t>
            </a:r>
            <a:r>
              <a:rPr lang="en-US" sz="1400" b="1" dirty="0" err="1">
                <a:solidFill>
                  <a:schemeClr val="accent1">
                    <a:lumMod val="50000"/>
                  </a:schemeClr>
                </a:solidFill>
                <a:cs typeface="B Titr" pitchFamily="2" charset="-78"/>
              </a:rPr>
              <a:t>Riba</a:t>
            </a:r>
            <a:r>
              <a:rPr lang="en-US" sz="1400" b="1" dirty="0">
                <a:solidFill>
                  <a:schemeClr val="accent1">
                    <a:lumMod val="50000"/>
                  </a:schemeClr>
                </a:solidFill>
                <a:cs typeface="B Titr" pitchFamily="2" charset="-78"/>
              </a:rPr>
              <a:t> from banking operations, Rastin Banking forbids superficial application of Islamic contracts and applies them in their real form, and bank acts as an intermediate between depositors and those who receive finance, and bank earns income through offering capital management services and not through interest rates spread.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By </a:t>
            </a:r>
            <a:r>
              <a:rPr lang="en-US" sz="1400" b="1" dirty="0">
                <a:solidFill>
                  <a:schemeClr val="accent1">
                    <a:lumMod val="50000"/>
                  </a:schemeClr>
                </a:solidFill>
                <a:cs typeface="B Titr" pitchFamily="2" charset="-78"/>
              </a:rPr>
              <a:t>allocating yield to the money source, the assets owners receive their share of profit or loss.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All </a:t>
            </a:r>
            <a:r>
              <a:rPr lang="en-US" sz="1400" b="1" dirty="0">
                <a:solidFill>
                  <a:schemeClr val="accent1">
                    <a:lumMod val="50000"/>
                  </a:schemeClr>
                </a:solidFill>
                <a:cs typeface="B Titr" pitchFamily="2" charset="-78"/>
              </a:rPr>
              <a:t>activities will be carried out mechanically and transparently through the internet according to compiled documented regulations.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While </a:t>
            </a:r>
            <a:r>
              <a:rPr lang="en-US" sz="1400" b="1" dirty="0">
                <a:solidFill>
                  <a:schemeClr val="accent1">
                    <a:lumMod val="50000"/>
                  </a:schemeClr>
                </a:solidFill>
                <a:cs typeface="B Titr" pitchFamily="2" charset="-78"/>
              </a:rPr>
              <a:t>safeguarding the interests of depositors, the bank is the trustee of the related parties, and the entrepreneur is certain that in the case of loss will not become bankrupt because of insurance coverage safeguards to depositors' deposits.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Assessment</a:t>
            </a:r>
            <a:r>
              <a:rPr lang="en-US" sz="1400" b="1" dirty="0">
                <a:solidFill>
                  <a:schemeClr val="accent1">
                    <a:lumMod val="50000"/>
                  </a:schemeClr>
                </a:solidFill>
                <a:cs typeface="B Titr" pitchFamily="2" charset="-78"/>
              </a:rPr>
              <a:t>, supervision and operation of projects will be based on </a:t>
            </a:r>
            <a:r>
              <a:rPr lang="en-US" sz="1400" b="1" dirty="0" err="1" smtClean="0">
                <a:solidFill>
                  <a:schemeClr val="accent1">
                    <a:lumMod val="50000"/>
                  </a:schemeClr>
                </a:solidFill>
                <a:cs typeface="B Titr" pitchFamily="2" charset="-78"/>
              </a:rPr>
              <a:t>speciality</a:t>
            </a:r>
            <a:r>
              <a:rPr lang="en-US" sz="1400" b="1" dirty="0" smtClean="0">
                <a:solidFill>
                  <a:schemeClr val="accent1">
                    <a:lumMod val="50000"/>
                  </a:schemeClr>
                </a:solidFill>
                <a:cs typeface="B Titr" pitchFamily="2" charset="-78"/>
              </a:rPr>
              <a:t>, </a:t>
            </a:r>
            <a:r>
              <a:rPr lang="en-US" sz="1400" b="1" dirty="0">
                <a:solidFill>
                  <a:schemeClr val="accent1">
                    <a:lumMod val="50000"/>
                  </a:schemeClr>
                </a:solidFill>
                <a:cs typeface="B Titr" pitchFamily="2" charset="-78"/>
              </a:rPr>
              <a:t>responsibility and independent decision and position of assessor and trustee.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The </a:t>
            </a:r>
            <a:r>
              <a:rPr lang="en-US" sz="1400" b="1" dirty="0">
                <a:solidFill>
                  <a:schemeClr val="accent1">
                    <a:lumMod val="50000"/>
                  </a:schemeClr>
                </a:solidFill>
                <a:cs typeface="B Titr" pitchFamily="2" charset="-78"/>
              </a:rPr>
              <a:t>capability and credibility of entrepreneur will be measured considering his previously tax payments records. </a:t>
            </a:r>
            <a:endParaRPr lang="en-US" sz="14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400" b="1" dirty="0" smtClean="0">
                <a:solidFill>
                  <a:schemeClr val="accent1">
                    <a:lumMod val="50000"/>
                  </a:schemeClr>
                </a:solidFill>
                <a:cs typeface="B Titr" pitchFamily="2" charset="-78"/>
              </a:rPr>
              <a:t>The </a:t>
            </a:r>
            <a:r>
              <a:rPr lang="en-US" sz="1400" b="1" dirty="0">
                <a:solidFill>
                  <a:schemeClr val="accent1">
                    <a:lumMod val="50000"/>
                  </a:schemeClr>
                </a:solidFill>
                <a:cs typeface="B Titr" pitchFamily="2" charset="-78"/>
              </a:rPr>
              <a:t>entrepreneur is responsible for his prepared information in his submitted project proposal.</a:t>
            </a:r>
            <a:endParaRPr lang="fa-IR" sz="14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Operational Principles</a:t>
            </a:r>
            <a:endParaRPr lang="da-DK" altLang="en-US" sz="1800" b="1" dirty="0">
              <a:solidFill>
                <a:schemeClr val="tx1"/>
              </a:solidFill>
              <a:latin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5124480"/>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Financial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No bad or delayed loans will be created, and the bank will not bankrupt during the crisis.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Because </a:t>
            </a:r>
            <a:r>
              <a:rPr lang="en-US" sz="1100" b="1" dirty="0">
                <a:solidFill>
                  <a:schemeClr val="accent1">
                    <a:lumMod val="50000"/>
                  </a:schemeClr>
                </a:solidFill>
                <a:cs typeface="B Titr" pitchFamily="2" charset="-78"/>
              </a:rPr>
              <a:t>of lower associated risk, bank's capital adequacy rate decreases and bank free reserves increase; and regarding depository characteristic of the bank resources, the legal and precautionary reserves of banks besides central bank will decline.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Depositor</a:t>
            </a:r>
            <a:r>
              <a:rPr lang="en-US" sz="1100" b="1" dirty="0">
                <a:solidFill>
                  <a:schemeClr val="accent1">
                    <a:lumMod val="50000"/>
                  </a:schemeClr>
                </a:solidFill>
                <a:cs typeface="B Titr" pitchFamily="2" charset="-78"/>
              </a:rPr>
              <a:t>, entrepreneur and bank will receive their fair share of the yields of sharing.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Various </a:t>
            </a:r>
            <a:r>
              <a:rPr lang="en-US" sz="1100" b="1" dirty="0">
                <a:solidFill>
                  <a:schemeClr val="accent1">
                    <a:lumMod val="50000"/>
                  </a:schemeClr>
                </a:solidFill>
                <a:cs typeface="B Titr" pitchFamily="2" charset="-78"/>
              </a:rPr>
              <a:t>financial instruments and banking processes satisfy different society needs; and by relating Rastin Certificates prices to real sector returns, their prices are </a:t>
            </a:r>
            <a:r>
              <a:rPr lang="en-US" sz="1100" b="1" dirty="0" err="1">
                <a:solidFill>
                  <a:schemeClr val="accent1">
                    <a:lumMod val="50000"/>
                  </a:schemeClr>
                </a:solidFill>
                <a:cs typeface="B Titr" pitchFamily="2" charset="-78"/>
              </a:rPr>
              <a:t>stabilised</a:t>
            </a:r>
            <a:r>
              <a:rPr lang="en-US" sz="1100" b="1" dirty="0">
                <a:solidFill>
                  <a:schemeClr val="accent1">
                    <a:lumMod val="50000"/>
                  </a:schemeClr>
                </a:solidFill>
                <a:cs typeface="B Titr" pitchFamily="2" charset="-78"/>
              </a:rPr>
              <a:t> and not only bubble prices emerge, but people with various risk tastes are also attracted and increase the positive interaction between return and risk.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Without </a:t>
            </a:r>
            <a:r>
              <a:rPr lang="en-US" sz="1100" b="1" dirty="0">
                <a:solidFill>
                  <a:schemeClr val="accent1">
                    <a:lumMod val="50000"/>
                  </a:schemeClr>
                </a:solidFill>
                <a:cs typeface="B Titr" pitchFamily="2" charset="-78"/>
              </a:rPr>
              <a:t>needing any intermediary, everybody can enter Rastin Certificate Market.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Information </a:t>
            </a:r>
            <a:r>
              <a:rPr lang="en-US" sz="1100" b="1" dirty="0">
                <a:solidFill>
                  <a:schemeClr val="accent1">
                    <a:lumMod val="50000"/>
                  </a:schemeClr>
                </a:solidFill>
                <a:cs typeface="B Titr" pitchFamily="2" charset="-78"/>
              </a:rPr>
              <a:t>transparency will make the related systems such as tax and social security systems transparent regarding economic activists.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Reliable </a:t>
            </a:r>
            <a:r>
              <a:rPr lang="en-US" sz="1100" b="1" dirty="0">
                <a:solidFill>
                  <a:schemeClr val="accent1">
                    <a:lumMod val="50000"/>
                  </a:schemeClr>
                </a:solidFill>
                <a:cs typeface="B Titr" pitchFamily="2" charset="-78"/>
              </a:rPr>
              <a:t>assessment mechanisms have been defined, and solid supervision background has been provided.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The </a:t>
            </a:r>
            <a:r>
              <a:rPr lang="en-US" sz="1100" b="1" dirty="0">
                <a:solidFill>
                  <a:schemeClr val="accent1">
                    <a:lumMod val="50000"/>
                  </a:schemeClr>
                </a:solidFill>
                <a:cs typeface="B Titr" pitchFamily="2" charset="-78"/>
              </a:rPr>
              <a:t>entrepreneur is obliged to observe information disclosure rules relating his project; and by supervision on his operations, corporate governance rules are applied to entrepreneur's company, which leads to the transparency of all information and operations related to the project and asymmetric information and informational rents will be prevented and by applying for insurances, risks are </a:t>
            </a:r>
            <a:r>
              <a:rPr lang="en-US" sz="1100" b="1" dirty="0" err="1">
                <a:solidFill>
                  <a:schemeClr val="accent1">
                    <a:lumMod val="50000"/>
                  </a:schemeClr>
                </a:solidFill>
                <a:cs typeface="B Titr" pitchFamily="2" charset="-78"/>
              </a:rPr>
              <a:t>minimised</a:t>
            </a:r>
            <a:r>
              <a:rPr lang="en-US" sz="1100" b="1" dirty="0">
                <a:solidFill>
                  <a:schemeClr val="accent1">
                    <a:lumMod val="50000"/>
                  </a:schemeClr>
                </a:solidFill>
                <a:cs typeface="B Titr" pitchFamily="2" charset="-78"/>
              </a:rPr>
              <a:t>.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While </a:t>
            </a:r>
            <a:r>
              <a:rPr lang="en-US" sz="1100" b="1" dirty="0">
                <a:solidFill>
                  <a:schemeClr val="accent1">
                    <a:lumMod val="50000"/>
                  </a:schemeClr>
                </a:solidFill>
                <a:cs typeface="B Titr" pitchFamily="2" charset="-78"/>
              </a:rPr>
              <a:t>facilitating and speeding up the operations, it prevents money laundering and strengthens auditing and internal control of entrepreneur's company.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Online </a:t>
            </a:r>
            <a:r>
              <a:rPr lang="en-US" sz="1100" b="1" dirty="0">
                <a:solidFill>
                  <a:schemeClr val="accent1">
                    <a:lumMod val="50000"/>
                  </a:schemeClr>
                </a:solidFill>
                <a:cs typeface="B Titr" pitchFamily="2" charset="-78"/>
              </a:rPr>
              <a:t>impalpable inspective monitoring prevents bank staff breaches.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By </a:t>
            </a:r>
            <a:r>
              <a:rPr lang="en-US" sz="1100" b="1" dirty="0">
                <a:solidFill>
                  <a:schemeClr val="accent1">
                    <a:lumMod val="50000"/>
                  </a:schemeClr>
                </a:solidFill>
                <a:cs typeface="B Titr" pitchFamily="2" charset="-78"/>
              </a:rPr>
              <a:t>separating the accounts, the account of each project and depositor will be kept separately, and credibility of bank and banking operations increase.</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Financial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367957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3477875"/>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Economic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Rastin Banking decreases capital market deficiencies and contradictions of capital and money markets, and expands and strengthens insurance sector in the economy.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The </a:t>
            </a:r>
            <a:r>
              <a:rPr lang="en-US" sz="1100" b="1" dirty="0">
                <a:solidFill>
                  <a:schemeClr val="accent1">
                    <a:lumMod val="50000"/>
                  </a:schemeClr>
                </a:solidFill>
                <a:cs typeface="B Titr" pitchFamily="2" charset="-78"/>
              </a:rPr>
              <a:t>increased confidence because of bank supervision on entrepreneur and internet accessibility to Rastin Certificate Market provide capital absorption and attraction capability and provides a safe competition environment for entrepreneurs, depositors, </a:t>
            </a:r>
            <a:r>
              <a:rPr lang="en-US" sz="1100" b="1" dirty="0" err="1">
                <a:solidFill>
                  <a:schemeClr val="accent1">
                    <a:lumMod val="50000"/>
                  </a:schemeClr>
                </a:solidFill>
                <a:cs typeface="B Titr" pitchFamily="2" charset="-78"/>
              </a:rPr>
              <a:t>transactors</a:t>
            </a:r>
            <a:r>
              <a:rPr lang="en-US" sz="1100" b="1" dirty="0">
                <a:solidFill>
                  <a:schemeClr val="accent1">
                    <a:lumMod val="50000"/>
                  </a:schemeClr>
                </a:solidFill>
                <a:cs typeface="B Titr" pitchFamily="2" charset="-78"/>
              </a:rPr>
              <a:t> and banks with the rivals.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New </a:t>
            </a:r>
            <a:r>
              <a:rPr lang="en-US" sz="1100" b="1" dirty="0">
                <a:solidFill>
                  <a:schemeClr val="accent1">
                    <a:lumMod val="50000"/>
                  </a:schemeClr>
                </a:solidFill>
                <a:cs typeface="B Titr" pitchFamily="2" charset="-78"/>
              </a:rPr>
              <a:t>financial instruments diversify financial assets, and by assigning Rastin Certificates to specific projects, goods or assets, paper markets are not generated.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The </a:t>
            </a:r>
            <a:r>
              <a:rPr lang="en-US" sz="1100" b="1" dirty="0">
                <a:solidFill>
                  <a:schemeClr val="accent1">
                    <a:lumMod val="50000"/>
                  </a:schemeClr>
                </a:solidFill>
                <a:cs typeface="B Titr" pitchFamily="2" charset="-78"/>
              </a:rPr>
              <a:t>involvement of capital in project prevents quick movement of assets, which create a financial crisis because of liquid flow of funds and by eliminating superficial paper market prevents a debt-leverage based crisis. Whoever is capable of conducting economic activity can receive financial fund or be employed in job vacancies created by entrepreneurs of the financed projects.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Moreover</a:t>
            </a:r>
            <a:r>
              <a:rPr lang="en-US" sz="1100" b="1" dirty="0">
                <a:solidFill>
                  <a:schemeClr val="accent1">
                    <a:lumMod val="50000"/>
                  </a:schemeClr>
                </a:solidFill>
                <a:cs typeface="B Titr" pitchFamily="2" charset="-78"/>
              </a:rPr>
              <a:t>, application of various financial </a:t>
            </a:r>
            <a:r>
              <a:rPr lang="en-US" sz="1100" b="1" dirty="0" err="1">
                <a:solidFill>
                  <a:schemeClr val="accent1">
                    <a:lumMod val="50000"/>
                  </a:schemeClr>
                </a:solidFill>
                <a:cs typeface="B Titr" pitchFamily="2" charset="-78"/>
              </a:rPr>
              <a:t>expertises</a:t>
            </a:r>
            <a:r>
              <a:rPr lang="en-US" sz="1100" b="1" dirty="0">
                <a:solidFill>
                  <a:schemeClr val="accent1">
                    <a:lumMod val="50000"/>
                  </a:schemeClr>
                </a:solidFill>
                <a:cs typeface="B Titr" pitchFamily="2" charset="-78"/>
              </a:rPr>
              <a:t> expands related employment opportunities and all of these provisions improve investment, employment, production and social welfare and restrict economic and financial fluctuations.</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Economic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289317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fontAlgn="auto">
              <a:spcAft>
                <a:spcPts val="0"/>
              </a:spcAft>
              <a:defRPr/>
            </a:pPr>
            <a:r>
              <a:rPr lang="en-US" sz="3200" b="1" dirty="0">
                <a:effectLst/>
                <a:latin typeface="Times New Roman" panose="02020603050405020304" pitchFamily="18" charset="0"/>
                <a:ea typeface="Times New Roman" panose="02020603050405020304" pitchFamily="18" charset="0"/>
                <a:cs typeface="B Titr" panose="00000700000000000000" pitchFamily="2" charset="-78"/>
              </a:rPr>
              <a:t>Change Management of Banking </a:t>
            </a:r>
            <a:r>
              <a:rPr lang="en-US" sz="3200" b="1" dirty="0" smtClean="0">
                <a:effectLst/>
                <a:latin typeface="Times New Roman" panose="02020603050405020304" pitchFamily="18" charset="0"/>
                <a:ea typeface="Times New Roman" panose="02020603050405020304" pitchFamily="18" charset="0"/>
                <a:cs typeface="B Titr" panose="00000700000000000000" pitchFamily="2" charset="-78"/>
              </a:rPr>
              <a:t>System</a:t>
            </a:r>
            <a:endParaRPr lang="en-US" sz="3200" b="1" dirty="0">
              <a:effectLst/>
              <a:latin typeface="Times New Roman" panose="02020603050405020304" pitchFamily="18" charset="0"/>
              <a:ea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179408" y="1354238"/>
            <a:ext cx="8854633" cy="5243332"/>
          </a:xfrm>
        </p:spPr>
        <p:txBody>
          <a:bodyPr rtlCol="0">
            <a:normAutofit fontScale="85000" lnSpcReduction="10000"/>
          </a:bodyPr>
          <a:lstStyle/>
          <a:p>
            <a:r>
              <a:rPr lang="en-GB" dirty="0" smtClean="0">
                <a:latin typeface="Times New Roman" panose="02020603050405020304" pitchFamily="18" charset="0"/>
                <a:cs typeface="Times New Roman" panose="02020603050405020304" pitchFamily="18" charset="0"/>
              </a:rPr>
              <a:t>Changing </a:t>
            </a:r>
            <a:r>
              <a:rPr lang="en-GB" dirty="0">
                <a:latin typeface="Times New Roman" panose="02020603050405020304" pitchFamily="18" charset="0"/>
                <a:cs typeface="Times New Roman" panose="02020603050405020304" pitchFamily="18" charset="0"/>
              </a:rPr>
              <a:t>huge structures such as banking sector of a country needs special innovative methods. </a:t>
            </a:r>
            <a:endParaRPr lang="en-GB"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Design</a:t>
            </a:r>
            <a:r>
              <a:rPr lang="en-GB" dirty="0">
                <a:latin typeface="Times New Roman" panose="02020603050405020304" pitchFamily="18" charset="0"/>
                <a:cs typeface="Times New Roman" panose="02020603050405020304" pitchFamily="18" charset="0"/>
              </a:rPr>
              <a:t>: Grafting novel efficient processes, and pruning old inefficient ones,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and </a:t>
            </a:r>
            <a:r>
              <a:rPr lang="en-GB" dirty="0">
                <a:latin typeface="Times New Roman" panose="02020603050405020304" pitchFamily="18" charset="0"/>
                <a:cs typeface="Times New Roman" panose="02020603050405020304" pitchFamily="18" charset="0"/>
              </a:rPr>
              <a:t>harmonising the organisation with new processes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and </a:t>
            </a:r>
            <a:r>
              <a:rPr lang="en-GB" dirty="0">
                <a:latin typeface="Times New Roman" panose="02020603050405020304" pitchFamily="18" charset="0"/>
                <a:cs typeface="Times New Roman" panose="02020603050405020304" pitchFamily="18" charset="0"/>
              </a:rPr>
              <a:t>empowering the staff through apprenticeship </a:t>
            </a:r>
            <a:r>
              <a:rPr lang="en-GB" dirty="0" smtClean="0">
                <a:latin typeface="Times New Roman" panose="02020603050405020304" pitchFamily="18" charset="0"/>
                <a:cs typeface="Times New Roman" panose="02020603050405020304" pitchFamily="18" charset="0"/>
              </a:rPr>
              <a:t>and </a:t>
            </a:r>
            <a:r>
              <a:rPr lang="en-GB" dirty="0">
                <a:latin typeface="Times New Roman" panose="02020603050405020304" pitchFamily="18" charset="0"/>
                <a:cs typeface="Times New Roman" panose="02020603050405020304" pitchFamily="18" charset="0"/>
              </a:rPr>
              <a:t>knowledge management </a:t>
            </a:r>
            <a:endParaRPr lang="en-GB" dirty="0" smtClean="0">
              <a:latin typeface="Times New Roman" panose="02020603050405020304" pitchFamily="18" charset="0"/>
              <a:cs typeface="Times New Roman" panose="02020603050405020304" pitchFamily="18" charset="0"/>
            </a:endParaRPr>
          </a:p>
          <a:p>
            <a:endParaRPr lang="en-GB" b="1"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Findings</a:t>
            </a:r>
            <a:r>
              <a:rPr lang="en-GB" dirty="0">
                <a:latin typeface="Times New Roman" panose="02020603050405020304" pitchFamily="18" charset="0"/>
                <a:cs typeface="Times New Roman" panose="02020603050405020304" pitchFamily="18" charset="0"/>
              </a:rPr>
              <a:t>: The proposed method of “Prune and Graft of Process” similar to grafting a shoot or bud of a sweet-fruited tree to a bitter-fruited base tree is significant in change management.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Accordingly</a:t>
            </a:r>
            <a:r>
              <a:rPr lang="en-GB" dirty="0">
                <a:latin typeface="Times New Roman" panose="02020603050405020304" pitchFamily="18" charset="0"/>
                <a:cs typeface="Times New Roman" panose="02020603050405020304" pitchFamily="18" charset="0"/>
              </a:rPr>
              <a:t>, new processes should be grafted to the system, and all processes that are theoretically or practically against the goals of the organisation should be pruned.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New </a:t>
            </a:r>
            <a:r>
              <a:rPr lang="en-GB" dirty="0">
                <a:latin typeface="Times New Roman" panose="02020603050405020304" pitchFamily="18" charset="0"/>
                <a:cs typeface="Times New Roman" panose="02020603050405020304" pitchFamily="18" charset="0"/>
              </a:rPr>
              <a:t>processes and innovations could automatically change the bank performance.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Apprenticeship </a:t>
            </a:r>
            <a:r>
              <a:rPr lang="en-GB" dirty="0">
                <a:latin typeface="Times New Roman" panose="02020603050405020304" pitchFamily="18" charset="0"/>
                <a:cs typeface="Times New Roman" panose="02020603050405020304" pitchFamily="18" charset="0"/>
              </a:rPr>
              <a:t>and knowledge management are highly effective in all stages of forming and implementing the change</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2893100"/>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Ethical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Obligation to release real and precise information and documents will persuade honesty and personal peace, and conformity of word and practice, and application of true supervision and decrease of uncertainty and social and individual mental tensions.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Forbidding </a:t>
            </a:r>
            <a:r>
              <a:rPr lang="en-US" sz="1100" b="1" dirty="0">
                <a:solidFill>
                  <a:schemeClr val="accent1">
                    <a:lumMod val="50000"/>
                  </a:schemeClr>
                </a:solidFill>
                <a:cs typeface="B Titr" pitchFamily="2" charset="-78"/>
              </a:rPr>
              <a:t>tricks and drop of financial corruption because of the designed method of assessment, supervision and monitoring systems and removal of moral hazards potentials lead to put everything in its right place and remove the injustice.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False </a:t>
            </a:r>
            <a:r>
              <a:rPr lang="en-US" sz="1100" b="1" dirty="0">
                <a:solidFill>
                  <a:schemeClr val="accent1">
                    <a:lumMod val="50000"/>
                  </a:schemeClr>
                </a:solidFill>
                <a:cs typeface="B Titr" pitchFamily="2" charset="-78"/>
              </a:rPr>
              <a:t>devour, incurring a loss to others, betray, gambling and lottery, unfairness, grabby, extortion, waste and squandering and speculation, conspiracy and bribery all are forbidden in Rastin Banking and will be fought against systematically.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Observing </a:t>
            </a:r>
            <a:r>
              <a:rPr lang="en-US" sz="1100" b="1" dirty="0">
                <a:solidFill>
                  <a:schemeClr val="accent1">
                    <a:lumMod val="50000"/>
                  </a:schemeClr>
                </a:solidFill>
                <a:cs typeface="B Titr" pitchFamily="2" charset="-78"/>
              </a:rPr>
              <a:t>the rights of weak, implementing economic justice, </a:t>
            </a:r>
            <a:r>
              <a:rPr lang="en-US" sz="1100" b="1" dirty="0" err="1">
                <a:solidFill>
                  <a:schemeClr val="accent1">
                    <a:lumMod val="50000"/>
                  </a:schemeClr>
                </a:solidFill>
                <a:cs typeface="B Titr" pitchFamily="2" charset="-78"/>
              </a:rPr>
              <a:t>honouring</a:t>
            </a:r>
            <a:r>
              <a:rPr lang="en-US" sz="1100" b="1" dirty="0">
                <a:solidFill>
                  <a:schemeClr val="accent1">
                    <a:lumMod val="50000"/>
                  </a:schemeClr>
                </a:solidFill>
                <a:cs typeface="B Titr" pitchFamily="2" charset="-78"/>
              </a:rPr>
              <a:t> and respecting rights of people increases mutual consent and benevolence and prevents </a:t>
            </a:r>
            <a:r>
              <a:rPr lang="en-US" sz="1100" b="1" dirty="0" err="1">
                <a:solidFill>
                  <a:schemeClr val="accent1">
                    <a:lumMod val="50000"/>
                  </a:schemeClr>
                </a:solidFill>
                <a:cs typeface="B Titr" pitchFamily="2" charset="-78"/>
              </a:rPr>
              <a:t>riba</a:t>
            </a:r>
            <a:r>
              <a:rPr lang="en-US" sz="1100" b="1" dirty="0">
                <a:solidFill>
                  <a:schemeClr val="accent1">
                    <a:lumMod val="50000"/>
                  </a:schemeClr>
                </a:solidFill>
                <a:cs typeface="B Titr" pitchFamily="2" charset="-78"/>
              </a:rPr>
              <a:t> and waste debaucheries openly.</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Ethical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251135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1631216"/>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Social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Conducting activities according to pre-described procedures and rules provides the necessary background for regulating right financial </a:t>
            </a:r>
            <a:r>
              <a:rPr lang="en-US" sz="1100" b="1" dirty="0" err="1">
                <a:solidFill>
                  <a:schemeClr val="accent1">
                    <a:lumMod val="50000"/>
                  </a:schemeClr>
                </a:solidFill>
                <a:cs typeface="B Titr" pitchFamily="2" charset="-78"/>
              </a:rPr>
              <a:t>behaviours</a:t>
            </a:r>
            <a:r>
              <a:rPr lang="en-US" sz="1100" b="1" dirty="0">
                <a:solidFill>
                  <a:schemeClr val="accent1">
                    <a:lumMod val="50000"/>
                  </a:schemeClr>
                </a:solidFill>
                <a:cs typeface="B Titr" pitchFamily="2" charset="-78"/>
              </a:rPr>
              <a:t> of people of society and obliges individual discipline.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No </a:t>
            </a:r>
            <a:r>
              <a:rPr lang="en-US" sz="1100" b="1" dirty="0">
                <a:solidFill>
                  <a:schemeClr val="accent1">
                    <a:lumMod val="50000"/>
                  </a:schemeClr>
                </a:solidFill>
                <a:cs typeface="B Titr" pitchFamily="2" charset="-78"/>
              </a:rPr>
              <a:t>discrimination, difference or priority among those with similar characteristics is accepted in Rastin Banking.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It </a:t>
            </a:r>
            <a:r>
              <a:rPr lang="en-US" sz="1100" b="1" dirty="0">
                <a:solidFill>
                  <a:schemeClr val="accent1">
                    <a:lumMod val="50000"/>
                  </a:schemeClr>
                </a:solidFill>
                <a:cs typeface="B Titr" pitchFamily="2" charset="-78"/>
              </a:rPr>
              <a:t>teaches people to plan, forecast and design their financial activities.</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Social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479318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1800493"/>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Legal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Respecting property rights and individual rights in Rastin Banking is strong.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By </a:t>
            </a:r>
            <a:r>
              <a:rPr lang="en-US" sz="1100" b="1" dirty="0">
                <a:solidFill>
                  <a:schemeClr val="accent1">
                    <a:lumMod val="50000"/>
                  </a:schemeClr>
                </a:solidFill>
                <a:cs typeface="B Titr" pitchFamily="2" charset="-78"/>
              </a:rPr>
              <a:t>specifying various aspects of obligations of contracting parties, there will be less reason for juridical settlements; and arbitration facilitates dispute resolution among dissident parties.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Moreover</a:t>
            </a:r>
            <a:r>
              <a:rPr lang="en-US" sz="1100" b="1" dirty="0">
                <a:solidFill>
                  <a:schemeClr val="accent1">
                    <a:lumMod val="50000"/>
                  </a:schemeClr>
                </a:solidFill>
                <a:cs typeface="B Titr" pitchFamily="2" charset="-78"/>
              </a:rPr>
              <a:t>, queries of online databases restrict abuses. The new method of execution of enforceable documents in bank facilitates the collection of claims</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90457" y="862013"/>
            <a:ext cx="23598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Legal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2547246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1554272"/>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smtClean="0">
                <a:solidFill>
                  <a:srgbClr val="C00000"/>
                </a:solidFill>
                <a:cs typeface="B Titr" pitchFamily="2" charset="-78"/>
              </a:rPr>
              <a:t>International </a:t>
            </a:r>
            <a:r>
              <a:rPr lang="en-US" sz="1800" b="1" dirty="0">
                <a:solidFill>
                  <a:srgbClr val="C00000"/>
                </a:solidFill>
                <a:cs typeface="B Titr" pitchFamily="2" charset="-78"/>
              </a:rPr>
              <a:t>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7×24×365 internet accessibility to banking services throughout the world promotes foreign investment absorption, which provides international mutual interests and political stability background.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The </a:t>
            </a:r>
            <a:r>
              <a:rPr lang="en-US" sz="1100" b="1" dirty="0">
                <a:solidFill>
                  <a:schemeClr val="accent1">
                    <a:lumMod val="50000"/>
                  </a:schemeClr>
                </a:solidFill>
                <a:cs typeface="B Titr" pitchFamily="2" charset="-78"/>
              </a:rPr>
              <a:t>virtues of Rastin Banking system introduce it as an operational ideal banking model at international level, and development of Rastin Certificate Market at a global scale provides stable assets' anchor.</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6001789" y="862013"/>
            <a:ext cx="2448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International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1519013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230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6" name="Rektangel med enkelt afrundet hjørne 11"/>
          <p:cNvSpPr/>
          <p:nvPr/>
        </p:nvSpPr>
        <p:spPr>
          <a:xfrm rot="10800000" flipH="1">
            <a:off x="77585" y="1527502"/>
            <a:ext cx="8656507" cy="5210922"/>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8" name="TextBox 66"/>
          <p:cNvSpPr txBox="1">
            <a:spLocks noChangeArrowheads="1"/>
          </p:cNvSpPr>
          <p:nvPr/>
        </p:nvSpPr>
        <p:spPr bwMode="auto">
          <a:xfrm>
            <a:off x="182880" y="1535113"/>
            <a:ext cx="8475345" cy="1969770"/>
          </a:xfrm>
          <a:prstGeom prst="rect">
            <a:avLst/>
          </a:prstGeom>
          <a:noFill/>
          <a:ln w="9525">
            <a:noFill/>
            <a:miter lim="800000"/>
            <a:headEnd/>
            <a:tailEnd/>
          </a:ln>
        </p:spPr>
        <p:txBody>
          <a:bodyPr wrap="square">
            <a:spAutoFit/>
          </a:bodyPr>
          <a:lstStyle/>
          <a:p>
            <a:pPr marL="285750" indent="-285750" algn="r" rtl="1">
              <a:spcBef>
                <a:spcPts val="600"/>
              </a:spcBef>
              <a:buFont typeface="Arial" pitchFamily="34" charset="0"/>
              <a:buChar char="•"/>
              <a:defRPr/>
            </a:pPr>
            <a:endParaRPr lang="fa-IR" sz="1800" b="1" dirty="0">
              <a:solidFill>
                <a:schemeClr val="accent1">
                  <a:lumMod val="50000"/>
                </a:schemeClr>
              </a:solidFill>
              <a:cs typeface="B Titr" pitchFamily="2" charset="-78"/>
            </a:endParaRPr>
          </a:p>
          <a:p>
            <a:pPr>
              <a:spcBef>
                <a:spcPts val="600"/>
              </a:spcBef>
              <a:defRPr/>
            </a:pPr>
            <a:r>
              <a:rPr lang="en-US" sz="1800" b="1" dirty="0" err="1">
                <a:solidFill>
                  <a:srgbClr val="C00000"/>
                </a:solidFill>
                <a:cs typeface="B Titr" pitchFamily="2" charset="-78"/>
              </a:rPr>
              <a:t>Organisational</a:t>
            </a:r>
            <a:r>
              <a:rPr lang="en-US" sz="1800" b="1" dirty="0">
                <a:solidFill>
                  <a:srgbClr val="C00000"/>
                </a:solidFill>
                <a:cs typeface="B Titr" pitchFamily="2" charset="-78"/>
              </a:rPr>
              <a:t> Principles</a:t>
            </a:r>
            <a:r>
              <a:rPr lang="en-US" sz="1800" b="1" dirty="0" smtClean="0">
                <a:solidFill>
                  <a:schemeClr val="accent1">
                    <a:lumMod val="50000"/>
                  </a:schemeClr>
                </a:solidFill>
                <a:cs typeface="B Titr" pitchFamily="2" charset="-78"/>
              </a:rPr>
              <a:t>:</a:t>
            </a:r>
          </a:p>
          <a:p>
            <a:pPr marL="285750" indent="-285750">
              <a:spcBef>
                <a:spcPts val="600"/>
              </a:spcBef>
              <a:buFont typeface="Arial" panose="020B0604020202020204" pitchFamily="34" charset="0"/>
              <a:buChar char="•"/>
              <a:defRPr/>
            </a:pPr>
            <a:r>
              <a:rPr lang="en-US" sz="1100" b="1" dirty="0">
                <a:solidFill>
                  <a:schemeClr val="accent1">
                    <a:lumMod val="50000"/>
                  </a:schemeClr>
                </a:solidFill>
                <a:cs typeface="B Titr" pitchFamily="2" charset="-78"/>
              </a:rPr>
              <a:t>Commensurate of the </a:t>
            </a:r>
            <a:r>
              <a:rPr lang="en-US" sz="1100" b="1" dirty="0" err="1">
                <a:solidFill>
                  <a:schemeClr val="accent1">
                    <a:lumMod val="50000"/>
                  </a:schemeClr>
                </a:solidFill>
                <a:cs typeface="B Titr" pitchFamily="2" charset="-78"/>
              </a:rPr>
              <a:t>organisation</a:t>
            </a:r>
            <a:r>
              <a:rPr lang="en-US" sz="1100" b="1" dirty="0">
                <a:solidFill>
                  <a:schemeClr val="accent1">
                    <a:lumMod val="50000"/>
                  </a:schemeClr>
                </a:solidFill>
                <a:cs typeface="B Titr" pitchFamily="2" charset="-78"/>
              </a:rPr>
              <a:t> to needs, together with proper position appointment and promotion, and generally meritocracy including assignment of qualified persons, regulatory communications, duties, responsibilities of personnel and adequate punishment and award system are considered and defined in Rastin Banking.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err="1" smtClean="0">
                <a:solidFill>
                  <a:schemeClr val="accent1">
                    <a:lumMod val="50000"/>
                  </a:schemeClr>
                </a:solidFill>
                <a:cs typeface="B Titr" pitchFamily="2" charset="-78"/>
              </a:rPr>
              <a:t>Organisational</a:t>
            </a:r>
            <a:r>
              <a:rPr lang="en-US" sz="1100" b="1" dirty="0" smtClean="0">
                <a:solidFill>
                  <a:schemeClr val="accent1">
                    <a:lumMod val="50000"/>
                  </a:schemeClr>
                </a:solidFill>
                <a:cs typeface="B Titr" pitchFamily="2" charset="-78"/>
              </a:rPr>
              <a:t> </a:t>
            </a:r>
            <a:r>
              <a:rPr lang="en-US" sz="1100" b="1" dirty="0">
                <a:solidFill>
                  <a:schemeClr val="accent1">
                    <a:lumMod val="50000"/>
                  </a:schemeClr>
                </a:solidFill>
                <a:cs typeface="B Titr" pitchFamily="2" charset="-78"/>
              </a:rPr>
              <a:t>evolution, change and stability are accompanied by </a:t>
            </a:r>
            <a:r>
              <a:rPr lang="en-US" sz="1100" b="1" dirty="0" err="1">
                <a:solidFill>
                  <a:schemeClr val="accent1">
                    <a:lumMod val="50000"/>
                  </a:schemeClr>
                </a:solidFill>
                <a:cs typeface="B Titr" pitchFamily="2" charset="-78"/>
              </a:rPr>
              <a:t>standardisation</a:t>
            </a:r>
            <a:r>
              <a:rPr lang="en-US" sz="1100" b="1" dirty="0">
                <a:solidFill>
                  <a:schemeClr val="accent1">
                    <a:lumMod val="50000"/>
                  </a:schemeClr>
                </a:solidFill>
                <a:cs typeface="B Titr" pitchFamily="2" charset="-78"/>
              </a:rPr>
              <a:t> and documentation. </a:t>
            </a:r>
            <a:endParaRPr lang="en-US" sz="1100" b="1" dirty="0" smtClean="0">
              <a:solidFill>
                <a:schemeClr val="accent1">
                  <a:lumMod val="50000"/>
                </a:schemeClr>
              </a:solidFill>
              <a:cs typeface="B Titr" pitchFamily="2" charset="-78"/>
            </a:endParaRPr>
          </a:p>
          <a:p>
            <a:pPr marL="285750" indent="-285750">
              <a:spcBef>
                <a:spcPts val="600"/>
              </a:spcBef>
              <a:buFont typeface="Arial" panose="020B0604020202020204" pitchFamily="34" charset="0"/>
              <a:buChar char="•"/>
              <a:defRPr/>
            </a:pPr>
            <a:r>
              <a:rPr lang="en-US" sz="1100" b="1" dirty="0" smtClean="0">
                <a:solidFill>
                  <a:schemeClr val="accent1">
                    <a:lumMod val="50000"/>
                  </a:schemeClr>
                </a:solidFill>
                <a:cs typeface="B Titr" pitchFamily="2" charset="-78"/>
              </a:rPr>
              <a:t>Responsiveness </a:t>
            </a:r>
            <a:r>
              <a:rPr lang="en-US" sz="1100" b="1" dirty="0">
                <a:solidFill>
                  <a:schemeClr val="accent1">
                    <a:lumMod val="50000"/>
                  </a:schemeClr>
                </a:solidFill>
                <a:cs typeface="B Titr" pitchFamily="2" charset="-78"/>
              </a:rPr>
              <a:t>of all personnel for their granted authorities prevents the appearance of harmful effects of unofficial </a:t>
            </a:r>
            <a:r>
              <a:rPr lang="en-US" sz="1100" b="1" dirty="0" err="1">
                <a:solidFill>
                  <a:schemeClr val="accent1">
                    <a:lumMod val="50000"/>
                  </a:schemeClr>
                </a:solidFill>
                <a:cs typeface="B Titr" pitchFamily="2" charset="-78"/>
              </a:rPr>
              <a:t>organisations</a:t>
            </a:r>
            <a:r>
              <a:rPr lang="en-US" sz="1100" b="1" dirty="0">
                <a:solidFill>
                  <a:schemeClr val="accent1">
                    <a:lumMod val="50000"/>
                  </a:schemeClr>
                </a:solidFill>
                <a:cs typeface="B Titr" pitchFamily="2" charset="-78"/>
              </a:rPr>
              <a:t> and political pressure.</a:t>
            </a:r>
            <a:endParaRPr lang="fa-IR" sz="1100" b="1" dirty="0">
              <a:solidFill>
                <a:schemeClr val="accent1">
                  <a:lumMod val="50000"/>
                </a:schemeClr>
              </a:solidFill>
              <a:cs typeface="B Titr" pitchFamily="2" charset="-78"/>
            </a:endParaRPr>
          </a:p>
        </p:txBody>
      </p:sp>
      <p:sp>
        <p:nvSpPr>
          <p:cNvPr id="12295" name="Rektangel 76"/>
          <p:cNvSpPr>
            <a:spLocks noChangeArrowheads="1"/>
          </p:cNvSpPr>
          <p:nvPr/>
        </p:nvSpPr>
        <p:spPr bwMode="auto">
          <a:xfrm>
            <a:off x="5913121" y="862013"/>
            <a:ext cx="2537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800" b="1" noProof="1" smtClean="0">
                <a:solidFill>
                  <a:schemeClr val="tx1"/>
                </a:solidFill>
                <a:latin typeface="Calibri" pitchFamily="34" charset="0"/>
                <a:cs typeface="B Titr" pitchFamily="2" charset="-78"/>
              </a:rPr>
              <a:t>Organisational </a:t>
            </a:r>
            <a:r>
              <a:rPr lang="en-GB" altLang="en-US" sz="1800" b="1" noProof="1">
                <a:solidFill>
                  <a:schemeClr val="tx1"/>
                </a:solidFill>
                <a:latin typeface="Calibri" pitchFamily="34" charset="0"/>
                <a:cs typeface="B Titr" pitchFamily="2" charset="-78"/>
              </a:rPr>
              <a:t>Principles</a:t>
            </a:r>
            <a:endParaRPr lang="da-DK" altLang="en-US" sz="1800" b="1" dirty="0">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3152037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20485" name="Group 105"/>
          <p:cNvGrpSpPr>
            <a:grpSpLocks/>
          </p:cNvGrpSpPr>
          <p:nvPr/>
        </p:nvGrpSpPr>
        <p:grpSpPr bwMode="auto">
          <a:xfrm rot="19765573" flipH="1">
            <a:off x="268862" y="336051"/>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13"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20486" name="Group 105"/>
          <p:cNvGrpSpPr>
            <a:grpSpLocks/>
          </p:cNvGrpSpPr>
          <p:nvPr/>
        </p:nvGrpSpPr>
        <p:grpSpPr bwMode="auto">
          <a:xfrm rot="19765573" flipH="1">
            <a:off x="7271873" y="1113131"/>
            <a:ext cx="1370012" cy="1357312"/>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06"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7" name="Rektangel med enkelt afrundet hjørne 11"/>
          <p:cNvSpPr/>
          <p:nvPr/>
        </p:nvSpPr>
        <p:spPr>
          <a:xfrm rot="10800000" flipH="1">
            <a:off x="4740330" y="1828785"/>
            <a:ext cx="3897084" cy="4831527"/>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0" name="TextBox 66"/>
          <p:cNvSpPr txBox="1">
            <a:spLocks noChangeArrowheads="1"/>
          </p:cNvSpPr>
          <p:nvPr/>
        </p:nvSpPr>
        <p:spPr bwMode="auto">
          <a:xfrm>
            <a:off x="4790206" y="1951331"/>
            <a:ext cx="380405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l">
              <a:spcBef>
                <a:spcPct val="0"/>
              </a:spcBef>
              <a:buFontTx/>
              <a:buNone/>
            </a:pPr>
            <a:r>
              <a:rPr lang="en-US" altLang="en-US" sz="1200" b="1" dirty="0" smtClean="0">
                <a:solidFill>
                  <a:srgbClr val="C00000"/>
                </a:solidFill>
                <a:latin typeface="Arial" charset="0"/>
                <a:cs typeface="B Titr" pitchFamily="2" charset="-78"/>
              </a:rPr>
              <a:t>1</a:t>
            </a:r>
            <a:r>
              <a:rPr lang="en-US" altLang="en-US" sz="1200" b="1" dirty="0">
                <a:solidFill>
                  <a:srgbClr val="C00000"/>
                </a:solidFill>
                <a:latin typeface="Arial" charset="0"/>
                <a:cs typeface="B Titr" pitchFamily="2" charset="-78"/>
              </a:rPr>
              <a:t>:  Definitions and generalities</a:t>
            </a:r>
          </a:p>
          <a:p>
            <a:pPr algn="l">
              <a:spcBef>
                <a:spcPct val="0"/>
              </a:spcBef>
              <a:buFontTx/>
              <a:buNone/>
            </a:pPr>
            <a:r>
              <a:rPr lang="en-US" altLang="en-US" sz="1200" b="1" dirty="0" smtClean="0">
                <a:solidFill>
                  <a:srgbClr val="C00000"/>
                </a:solidFill>
                <a:latin typeface="Arial" charset="0"/>
                <a:cs typeface="B Titr" pitchFamily="2" charset="-78"/>
              </a:rPr>
              <a:t>2</a:t>
            </a:r>
            <a:r>
              <a:rPr lang="en-US" altLang="en-US" sz="1200" b="1" dirty="0">
                <a:solidFill>
                  <a:srgbClr val="C00000"/>
                </a:solidFill>
                <a:latin typeface="Arial" charset="0"/>
                <a:cs typeface="B Titr" pitchFamily="2" charset="-78"/>
              </a:rPr>
              <a:t>:  Organization</a:t>
            </a:r>
          </a:p>
          <a:p>
            <a:pPr algn="l">
              <a:spcBef>
                <a:spcPct val="0"/>
              </a:spcBef>
              <a:buFontTx/>
              <a:buNone/>
            </a:pPr>
            <a:r>
              <a:rPr lang="en-US" altLang="en-US" sz="1200" b="1" dirty="0" smtClean="0">
                <a:solidFill>
                  <a:srgbClr val="C00000"/>
                </a:solidFill>
                <a:latin typeface="Arial" charset="0"/>
                <a:cs typeface="B Titr" pitchFamily="2" charset="-78"/>
              </a:rPr>
              <a:t>3</a:t>
            </a:r>
            <a:r>
              <a:rPr lang="en-US" altLang="en-US" sz="1200" b="1" dirty="0">
                <a:solidFill>
                  <a:srgbClr val="C00000"/>
                </a:solidFill>
                <a:latin typeface="Arial" charset="0"/>
                <a:cs typeface="B Titr" pitchFamily="2" charset="-78"/>
              </a:rPr>
              <a:t>:  Professional behavior of assessor and trustee</a:t>
            </a:r>
          </a:p>
          <a:p>
            <a:pPr algn="l">
              <a:spcBef>
                <a:spcPct val="0"/>
              </a:spcBef>
              <a:buFontTx/>
              <a:buNone/>
            </a:pPr>
            <a:r>
              <a:rPr lang="en-US" altLang="en-US" sz="1200" b="1" dirty="0" smtClean="0">
                <a:solidFill>
                  <a:srgbClr val="C00000"/>
                </a:solidFill>
                <a:latin typeface="Arial" charset="0"/>
                <a:cs typeface="B Titr" pitchFamily="2" charset="-78"/>
              </a:rPr>
              <a:t>4</a:t>
            </a:r>
            <a:r>
              <a:rPr lang="en-US" altLang="en-US" sz="1200" b="1" dirty="0">
                <a:solidFill>
                  <a:srgbClr val="C00000"/>
                </a:solidFill>
                <a:latin typeface="Arial" charset="0"/>
                <a:cs typeface="B Titr" pitchFamily="2" charset="-78"/>
              </a:rPr>
              <a:t>:  Project proposal</a:t>
            </a:r>
          </a:p>
          <a:p>
            <a:pPr algn="l">
              <a:spcBef>
                <a:spcPct val="0"/>
              </a:spcBef>
              <a:buFontTx/>
              <a:buNone/>
            </a:pPr>
            <a:r>
              <a:rPr lang="en-US" altLang="en-US" sz="1200" b="1" dirty="0" smtClean="0">
                <a:solidFill>
                  <a:srgbClr val="C00000"/>
                </a:solidFill>
                <a:latin typeface="Arial" charset="0"/>
                <a:cs typeface="B Titr" pitchFamily="2" charset="-78"/>
              </a:rPr>
              <a:t>5</a:t>
            </a:r>
            <a:r>
              <a:rPr lang="en-US" altLang="en-US" sz="1200" b="1" dirty="0">
                <a:solidFill>
                  <a:srgbClr val="C00000"/>
                </a:solidFill>
                <a:latin typeface="Arial" charset="0"/>
                <a:cs typeface="B Titr" pitchFamily="2" charset="-78"/>
              </a:rPr>
              <a:t>:  Assessment</a:t>
            </a:r>
          </a:p>
          <a:p>
            <a:pPr algn="l">
              <a:spcBef>
                <a:spcPct val="0"/>
              </a:spcBef>
              <a:buFontTx/>
              <a:buNone/>
            </a:pPr>
            <a:r>
              <a:rPr lang="en-US" altLang="en-US" sz="1200" b="1" dirty="0" smtClean="0">
                <a:solidFill>
                  <a:srgbClr val="C00000"/>
                </a:solidFill>
                <a:latin typeface="Arial" charset="0"/>
                <a:cs typeface="B Titr" pitchFamily="2" charset="-78"/>
              </a:rPr>
              <a:t>6</a:t>
            </a:r>
            <a:r>
              <a:rPr lang="en-US" altLang="en-US" sz="1200" b="1" dirty="0">
                <a:solidFill>
                  <a:srgbClr val="C00000"/>
                </a:solidFill>
                <a:latin typeface="Arial" charset="0"/>
                <a:cs typeface="B Titr" pitchFamily="2" charset="-78"/>
              </a:rPr>
              <a:t>:  Guarantees, collaterals and contributions</a:t>
            </a:r>
          </a:p>
          <a:p>
            <a:pPr algn="l">
              <a:spcBef>
                <a:spcPct val="0"/>
              </a:spcBef>
              <a:buFontTx/>
              <a:buNone/>
            </a:pPr>
            <a:r>
              <a:rPr lang="en-US" altLang="en-US" sz="1200" b="1" dirty="0" smtClean="0">
                <a:solidFill>
                  <a:srgbClr val="C00000"/>
                </a:solidFill>
                <a:latin typeface="Arial" charset="0"/>
                <a:cs typeface="B Titr" pitchFamily="2" charset="-78"/>
              </a:rPr>
              <a:t>7</a:t>
            </a:r>
            <a:r>
              <a:rPr lang="en-US" altLang="en-US" sz="1200" b="1" dirty="0">
                <a:solidFill>
                  <a:srgbClr val="C00000"/>
                </a:solidFill>
                <a:latin typeface="Arial" charset="0"/>
                <a:cs typeface="B Titr" pitchFamily="2" charset="-78"/>
              </a:rPr>
              <a:t>:  Insurance</a:t>
            </a:r>
          </a:p>
          <a:p>
            <a:pPr algn="l">
              <a:spcBef>
                <a:spcPct val="0"/>
              </a:spcBef>
              <a:buFontTx/>
              <a:buNone/>
            </a:pPr>
            <a:r>
              <a:rPr lang="en-US" altLang="en-US" sz="1200" b="1" dirty="0" smtClean="0">
                <a:solidFill>
                  <a:srgbClr val="C00000"/>
                </a:solidFill>
                <a:latin typeface="Arial" charset="0"/>
                <a:cs typeface="B Titr" pitchFamily="2" charset="-78"/>
              </a:rPr>
              <a:t>8</a:t>
            </a:r>
            <a:r>
              <a:rPr lang="en-US" altLang="en-US" sz="1200" b="1" dirty="0">
                <a:solidFill>
                  <a:srgbClr val="C00000"/>
                </a:solidFill>
                <a:latin typeface="Arial" charset="0"/>
                <a:cs typeface="B Titr" pitchFamily="2" charset="-78"/>
              </a:rPr>
              <a:t>:  Preparing contract</a:t>
            </a:r>
          </a:p>
          <a:p>
            <a:pPr algn="l">
              <a:spcBef>
                <a:spcPct val="0"/>
              </a:spcBef>
              <a:buFontTx/>
              <a:buNone/>
            </a:pPr>
            <a:r>
              <a:rPr lang="en-US" altLang="en-US" sz="1200" b="1" dirty="0" smtClean="0">
                <a:solidFill>
                  <a:srgbClr val="C00000"/>
                </a:solidFill>
                <a:latin typeface="Arial" charset="0"/>
                <a:cs typeface="B Titr" pitchFamily="2" charset="-78"/>
              </a:rPr>
              <a:t>9</a:t>
            </a:r>
            <a:r>
              <a:rPr lang="en-US" altLang="en-US" sz="1200" b="1" dirty="0">
                <a:solidFill>
                  <a:srgbClr val="C00000"/>
                </a:solidFill>
                <a:latin typeface="Arial" charset="0"/>
                <a:cs typeface="B Titr" pitchFamily="2" charset="-78"/>
              </a:rPr>
              <a:t>:  Supervision</a:t>
            </a:r>
          </a:p>
          <a:p>
            <a:pPr algn="l">
              <a:spcBef>
                <a:spcPct val="0"/>
              </a:spcBef>
              <a:buFontTx/>
              <a:buNone/>
            </a:pPr>
            <a:r>
              <a:rPr lang="en-US" altLang="en-US" sz="1200" b="1" dirty="0" smtClean="0">
                <a:solidFill>
                  <a:srgbClr val="C00000"/>
                </a:solidFill>
                <a:latin typeface="Arial" charset="0"/>
                <a:cs typeface="B Titr" pitchFamily="2" charset="-78"/>
              </a:rPr>
              <a:t>10</a:t>
            </a:r>
            <a:r>
              <a:rPr lang="en-US" altLang="en-US" sz="1200" b="1" dirty="0">
                <a:solidFill>
                  <a:srgbClr val="C00000"/>
                </a:solidFill>
                <a:latin typeface="Arial" charset="0"/>
                <a:cs typeface="B Titr" pitchFamily="2" charset="-78"/>
              </a:rPr>
              <a:t>: Entrepreneur</a:t>
            </a:r>
          </a:p>
          <a:p>
            <a:pPr algn="l">
              <a:spcBef>
                <a:spcPct val="0"/>
              </a:spcBef>
              <a:buFontTx/>
              <a:buNone/>
            </a:pPr>
            <a:r>
              <a:rPr lang="en-US" altLang="en-US" sz="1200" b="1" dirty="0" smtClean="0">
                <a:solidFill>
                  <a:srgbClr val="C00000"/>
                </a:solidFill>
                <a:latin typeface="Arial" charset="0"/>
                <a:cs typeface="B Titr" pitchFamily="2" charset="-78"/>
              </a:rPr>
              <a:t>11</a:t>
            </a:r>
            <a:r>
              <a:rPr lang="en-US" altLang="en-US" sz="1200" b="1" dirty="0">
                <a:solidFill>
                  <a:srgbClr val="C00000"/>
                </a:solidFill>
                <a:latin typeface="Arial" charset="0"/>
                <a:cs typeface="B Titr" pitchFamily="2" charset="-78"/>
              </a:rPr>
              <a:t>: Entrepreneur financial transparency</a:t>
            </a:r>
          </a:p>
          <a:p>
            <a:pPr algn="l">
              <a:spcBef>
                <a:spcPct val="0"/>
              </a:spcBef>
              <a:buFontTx/>
              <a:buNone/>
            </a:pPr>
            <a:r>
              <a:rPr lang="en-US" altLang="en-US" sz="1200" b="1" dirty="0" smtClean="0">
                <a:solidFill>
                  <a:srgbClr val="C00000"/>
                </a:solidFill>
                <a:latin typeface="Arial" charset="0"/>
                <a:cs typeface="B Titr" pitchFamily="2" charset="-78"/>
              </a:rPr>
              <a:t>12</a:t>
            </a:r>
            <a:r>
              <a:rPr lang="en-US" altLang="en-US" sz="1200" b="1" dirty="0">
                <a:solidFill>
                  <a:srgbClr val="C00000"/>
                </a:solidFill>
                <a:latin typeface="Arial" charset="0"/>
                <a:cs typeface="B Titr" pitchFamily="2" charset="-78"/>
              </a:rPr>
              <a:t>: Entrepreneur information disclosure</a:t>
            </a:r>
          </a:p>
          <a:p>
            <a:pPr algn="l">
              <a:spcBef>
                <a:spcPct val="0"/>
              </a:spcBef>
              <a:buFontTx/>
              <a:buNone/>
            </a:pPr>
            <a:r>
              <a:rPr lang="en-US" altLang="en-US" sz="1200" b="1" dirty="0" smtClean="0">
                <a:solidFill>
                  <a:srgbClr val="C00000"/>
                </a:solidFill>
                <a:latin typeface="Arial" charset="0"/>
                <a:cs typeface="B Titr" pitchFamily="2" charset="-78"/>
              </a:rPr>
              <a:t>13</a:t>
            </a:r>
            <a:r>
              <a:rPr lang="en-US" altLang="en-US" sz="1200" b="1" dirty="0">
                <a:solidFill>
                  <a:srgbClr val="C00000"/>
                </a:solidFill>
                <a:latin typeface="Arial" charset="0"/>
                <a:cs typeface="B Titr" pitchFamily="2" charset="-78"/>
              </a:rPr>
              <a:t>: Entrepreneur governance</a:t>
            </a:r>
          </a:p>
          <a:p>
            <a:pPr algn="l">
              <a:spcBef>
                <a:spcPct val="0"/>
              </a:spcBef>
              <a:buFontTx/>
              <a:buNone/>
            </a:pPr>
            <a:r>
              <a:rPr lang="en-US" altLang="en-US" sz="1200" b="1" dirty="0" smtClean="0">
                <a:solidFill>
                  <a:srgbClr val="C00000"/>
                </a:solidFill>
                <a:latin typeface="Arial" charset="0"/>
                <a:cs typeface="B Titr" pitchFamily="2" charset="-78"/>
              </a:rPr>
              <a:t>14</a:t>
            </a:r>
            <a:r>
              <a:rPr lang="en-US" altLang="en-US" sz="1200" b="1" dirty="0">
                <a:solidFill>
                  <a:srgbClr val="C00000"/>
                </a:solidFill>
                <a:latin typeface="Arial" charset="0"/>
                <a:cs typeface="B Titr" pitchFamily="2" charset="-78"/>
              </a:rPr>
              <a:t>: Auditing</a:t>
            </a:r>
          </a:p>
          <a:p>
            <a:pPr algn="l">
              <a:spcBef>
                <a:spcPct val="0"/>
              </a:spcBef>
              <a:buFontTx/>
              <a:buNone/>
            </a:pPr>
            <a:r>
              <a:rPr lang="en-US" altLang="en-US" sz="1200" b="1" dirty="0" smtClean="0">
                <a:solidFill>
                  <a:srgbClr val="C00000"/>
                </a:solidFill>
                <a:latin typeface="Arial" charset="0"/>
                <a:cs typeface="B Titr" pitchFamily="2" charset="-78"/>
              </a:rPr>
              <a:t>15</a:t>
            </a:r>
            <a:r>
              <a:rPr lang="en-US" altLang="en-US" sz="1200" b="1" dirty="0">
                <a:solidFill>
                  <a:srgbClr val="C00000"/>
                </a:solidFill>
                <a:latin typeface="Arial" charset="0"/>
                <a:cs typeface="B Titr" pitchFamily="2" charset="-78"/>
              </a:rPr>
              <a:t>: Rastin Sharing Accounting</a:t>
            </a:r>
          </a:p>
          <a:p>
            <a:pPr algn="l">
              <a:spcBef>
                <a:spcPct val="0"/>
              </a:spcBef>
              <a:buFontTx/>
              <a:buNone/>
            </a:pPr>
            <a:r>
              <a:rPr lang="en-US" altLang="en-US" sz="1200" b="1" dirty="0" smtClean="0">
                <a:solidFill>
                  <a:srgbClr val="C00000"/>
                </a:solidFill>
                <a:latin typeface="Arial" charset="0"/>
                <a:cs typeface="B Titr" pitchFamily="2" charset="-78"/>
              </a:rPr>
              <a:t>16</a:t>
            </a:r>
            <a:r>
              <a:rPr lang="en-US" altLang="en-US" sz="1200" b="1" dirty="0">
                <a:solidFill>
                  <a:srgbClr val="C00000"/>
                </a:solidFill>
                <a:latin typeface="Arial" charset="0"/>
                <a:cs typeface="B Titr" pitchFamily="2" charset="-78"/>
              </a:rPr>
              <a:t>: Change in timing</a:t>
            </a:r>
          </a:p>
          <a:p>
            <a:pPr algn="l">
              <a:spcBef>
                <a:spcPct val="0"/>
              </a:spcBef>
              <a:buFontTx/>
              <a:buNone/>
            </a:pPr>
            <a:r>
              <a:rPr lang="en-US" altLang="en-US" sz="1200" b="1" dirty="0" smtClean="0">
                <a:solidFill>
                  <a:srgbClr val="C00000"/>
                </a:solidFill>
                <a:latin typeface="Arial" charset="0"/>
                <a:cs typeface="B Titr" pitchFamily="2" charset="-78"/>
              </a:rPr>
              <a:t>17</a:t>
            </a:r>
            <a:r>
              <a:rPr lang="en-US" altLang="en-US" sz="1200" b="1" dirty="0">
                <a:solidFill>
                  <a:srgbClr val="C00000"/>
                </a:solidFill>
                <a:latin typeface="Arial" charset="0"/>
                <a:cs typeface="B Titr" pitchFamily="2" charset="-78"/>
              </a:rPr>
              <a:t>: Settlement</a:t>
            </a:r>
          </a:p>
          <a:p>
            <a:pPr algn="l">
              <a:spcBef>
                <a:spcPct val="0"/>
              </a:spcBef>
              <a:buFontTx/>
              <a:buNone/>
            </a:pPr>
            <a:r>
              <a:rPr lang="en-US" altLang="en-US" sz="1200" b="1" dirty="0" smtClean="0">
                <a:solidFill>
                  <a:srgbClr val="C00000"/>
                </a:solidFill>
                <a:latin typeface="Arial" charset="0"/>
                <a:cs typeface="B Titr" pitchFamily="2" charset="-78"/>
              </a:rPr>
              <a:t>18</a:t>
            </a:r>
            <a:r>
              <a:rPr lang="en-US" altLang="en-US" sz="1200" b="1" dirty="0">
                <a:solidFill>
                  <a:srgbClr val="C00000"/>
                </a:solidFill>
                <a:latin typeface="Arial" charset="0"/>
                <a:cs typeface="B Titr" pitchFamily="2" charset="-78"/>
              </a:rPr>
              <a:t>: Bank’s receipts</a:t>
            </a:r>
          </a:p>
          <a:p>
            <a:pPr algn="l">
              <a:spcBef>
                <a:spcPct val="0"/>
              </a:spcBef>
              <a:buFontTx/>
              <a:buNone/>
            </a:pPr>
            <a:r>
              <a:rPr lang="en-US" altLang="en-US" sz="1200" b="1" dirty="0" smtClean="0">
                <a:solidFill>
                  <a:srgbClr val="C00000"/>
                </a:solidFill>
                <a:latin typeface="Arial" charset="0"/>
                <a:cs typeface="B Titr" pitchFamily="2" charset="-78"/>
              </a:rPr>
              <a:t>19</a:t>
            </a:r>
            <a:r>
              <a:rPr lang="en-US" altLang="en-US" sz="1200" b="1" dirty="0">
                <a:solidFill>
                  <a:srgbClr val="C00000"/>
                </a:solidFill>
                <a:latin typeface="Arial" charset="0"/>
                <a:cs typeface="B Titr" pitchFamily="2" charset="-78"/>
              </a:rPr>
              <a:t>: Transform of Subscripted Certificate to Musharakah Certificate</a:t>
            </a:r>
          </a:p>
          <a:p>
            <a:pPr algn="l">
              <a:spcBef>
                <a:spcPct val="0"/>
              </a:spcBef>
              <a:buFontTx/>
              <a:buNone/>
            </a:pPr>
            <a:r>
              <a:rPr lang="en-US" altLang="en-US" sz="1200" b="1" dirty="0" smtClean="0">
                <a:solidFill>
                  <a:srgbClr val="C00000"/>
                </a:solidFill>
                <a:latin typeface="Arial" charset="0"/>
                <a:cs typeface="B Titr" pitchFamily="2" charset="-78"/>
              </a:rPr>
              <a:t>20</a:t>
            </a:r>
            <a:r>
              <a:rPr lang="en-US" altLang="en-US" sz="1200" b="1" dirty="0">
                <a:solidFill>
                  <a:srgbClr val="C00000"/>
                </a:solidFill>
                <a:latin typeface="Arial" charset="0"/>
                <a:cs typeface="B Titr" pitchFamily="2" charset="-78"/>
              </a:rPr>
              <a:t>: Commodity inspection and standard</a:t>
            </a:r>
          </a:p>
          <a:p>
            <a:pPr algn="l">
              <a:spcBef>
                <a:spcPct val="0"/>
              </a:spcBef>
              <a:buFontTx/>
              <a:buNone/>
            </a:pPr>
            <a:r>
              <a:rPr lang="en-US" altLang="en-US" sz="1200" b="1" dirty="0" smtClean="0">
                <a:solidFill>
                  <a:srgbClr val="C00000"/>
                </a:solidFill>
                <a:latin typeface="Arial" charset="0"/>
                <a:cs typeface="B Titr" pitchFamily="2" charset="-78"/>
              </a:rPr>
              <a:t>21</a:t>
            </a:r>
            <a:r>
              <a:rPr lang="en-US" altLang="en-US" sz="1200" b="1" dirty="0">
                <a:solidFill>
                  <a:srgbClr val="C00000"/>
                </a:solidFill>
                <a:latin typeface="Arial" charset="0"/>
                <a:cs typeface="B Titr" pitchFamily="2" charset="-78"/>
              </a:rPr>
              <a:t>: Delivery of commodity</a:t>
            </a:r>
          </a:p>
          <a:p>
            <a:pPr algn="l">
              <a:spcBef>
                <a:spcPct val="0"/>
              </a:spcBef>
              <a:buFontTx/>
              <a:buNone/>
            </a:pPr>
            <a:r>
              <a:rPr lang="en-US" altLang="en-US" sz="1200" b="1" dirty="0" smtClean="0">
                <a:solidFill>
                  <a:srgbClr val="C00000"/>
                </a:solidFill>
                <a:latin typeface="Arial" charset="0"/>
                <a:cs typeface="B Titr" pitchFamily="2" charset="-78"/>
              </a:rPr>
              <a:t>22</a:t>
            </a:r>
            <a:r>
              <a:rPr lang="en-US" altLang="en-US" sz="1200" b="1" dirty="0">
                <a:solidFill>
                  <a:srgbClr val="C00000"/>
                </a:solidFill>
                <a:latin typeface="Arial" charset="0"/>
                <a:cs typeface="B Titr" pitchFamily="2" charset="-78"/>
              </a:rPr>
              <a:t>: Auxiliary financial instruments</a:t>
            </a:r>
          </a:p>
          <a:p>
            <a:pPr algn="l">
              <a:spcBef>
                <a:spcPct val="0"/>
              </a:spcBef>
              <a:buFontTx/>
              <a:buNone/>
            </a:pPr>
            <a:r>
              <a:rPr lang="en-US" altLang="en-US" sz="1200" b="1" dirty="0" smtClean="0">
                <a:solidFill>
                  <a:srgbClr val="C00000"/>
                </a:solidFill>
                <a:latin typeface="Arial" charset="0"/>
                <a:cs typeface="B Titr" pitchFamily="2" charset="-78"/>
              </a:rPr>
              <a:t>23</a:t>
            </a:r>
            <a:r>
              <a:rPr lang="en-US" altLang="en-US" sz="1200" b="1" dirty="0">
                <a:solidFill>
                  <a:srgbClr val="C00000"/>
                </a:solidFill>
                <a:latin typeface="Arial" charset="0"/>
                <a:cs typeface="B Titr" pitchFamily="2" charset="-78"/>
              </a:rPr>
              <a:t>: Force majeure</a:t>
            </a:r>
          </a:p>
          <a:p>
            <a:pPr algn="l">
              <a:spcBef>
                <a:spcPct val="0"/>
              </a:spcBef>
              <a:buFontTx/>
              <a:buNone/>
            </a:pPr>
            <a:r>
              <a:rPr lang="en-US" altLang="en-US" sz="1200" b="1" dirty="0" smtClean="0">
                <a:solidFill>
                  <a:srgbClr val="C00000"/>
                </a:solidFill>
                <a:latin typeface="Arial" charset="0"/>
                <a:cs typeface="B Titr" pitchFamily="2" charset="-78"/>
              </a:rPr>
              <a:t>24</a:t>
            </a:r>
            <a:r>
              <a:rPr lang="en-US" altLang="en-US" sz="1200" b="1" dirty="0">
                <a:solidFill>
                  <a:srgbClr val="C00000"/>
                </a:solidFill>
                <a:latin typeface="Arial" charset="0"/>
                <a:cs typeface="B Titr" pitchFamily="2" charset="-78"/>
              </a:rPr>
              <a:t>: Arbitration</a:t>
            </a:r>
            <a:endParaRPr lang="en-US" altLang="en-US" sz="1200" b="1" dirty="0">
              <a:solidFill>
                <a:srgbClr val="C00000"/>
              </a:solidFill>
              <a:latin typeface="Arial" charset="0"/>
              <a:cs typeface="B Titr" pitchFamily="2" charset="-78"/>
            </a:endParaRPr>
          </a:p>
        </p:txBody>
      </p:sp>
      <p:sp>
        <p:nvSpPr>
          <p:cNvPr id="20491" name="Rektangel 76"/>
          <p:cNvSpPr>
            <a:spLocks noChangeArrowheads="1"/>
          </p:cNvSpPr>
          <p:nvPr/>
        </p:nvSpPr>
        <p:spPr bwMode="auto">
          <a:xfrm>
            <a:off x="7297273" y="1451268"/>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GB" altLang="en-US" sz="1600" b="1" noProof="1" smtClean="0">
                <a:solidFill>
                  <a:srgbClr val="000000"/>
                </a:solidFill>
                <a:latin typeface="Calibri" pitchFamily="34" charset="0"/>
                <a:cs typeface="B Titr" pitchFamily="2" charset="-78"/>
              </a:rPr>
              <a:t>Base System</a:t>
            </a:r>
            <a:endParaRPr lang="da-DK" altLang="en-US" sz="2000" b="1" dirty="0">
              <a:solidFill>
                <a:srgbClr val="000000"/>
              </a:solidFill>
              <a:latin typeface="Times New Roman" pitchFamily="18" charset="0"/>
              <a:cs typeface="Times New Roman" pitchFamily="18" charset="0"/>
            </a:endParaRPr>
          </a:p>
        </p:txBody>
      </p:sp>
      <p:sp>
        <p:nvSpPr>
          <p:cNvPr id="26" name="Rektangel med enkelt afrundet hjørne 11"/>
          <p:cNvSpPr/>
          <p:nvPr/>
        </p:nvSpPr>
        <p:spPr>
          <a:xfrm rot="10800000" flipH="1">
            <a:off x="251937" y="1815319"/>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5" name="TextBox 66"/>
          <p:cNvSpPr txBox="1">
            <a:spLocks noChangeArrowheads="1"/>
          </p:cNvSpPr>
          <p:nvPr/>
        </p:nvSpPr>
        <p:spPr bwMode="auto">
          <a:xfrm>
            <a:off x="244215" y="2489586"/>
            <a:ext cx="378662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l">
              <a:spcBef>
                <a:spcPct val="0"/>
              </a:spcBef>
              <a:buFontTx/>
              <a:buChar char="•"/>
            </a:pPr>
            <a:r>
              <a:rPr lang="en-US" altLang="en-US" sz="1800" b="1" dirty="0">
                <a:solidFill>
                  <a:srgbClr val="C00000"/>
                </a:solidFill>
                <a:latin typeface="Arial" charset="0"/>
                <a:cs typeface="B Titr" pitchFamily="2" charset="-78"/>
              </a:rPr>
              <a:t>Section One: Rastin Profit and Loss Sharing Base System (PLS</a:t>
            </a:r>
            <a:r>
              <a:rPr lang="en-US" altLang="en-US" sz="1800" b="1" dirty="0" smtClean="0">
                <a:solidFill>
                  <a:srgbClr val="C00000"/>
                </a:solidFill>
                <a:latin typeface="Arial" charset="0"/>
                <a:cs typeface="B Titr" pitchFamily="2" charset="-78"/>
              </a:rPr>
              <a:t>)</a:t>
            </a: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002060"/>
                </a:solidFill>
                <a:latin typeface="Arial" charset="0"/>
                <a:cs typeface="B Titr" pitchFamily="2" charset="-78"/>
              </a:rPr>
              <a:t>Section Two: Financial Subsystems of Rastin PLS </a:t>
            </a:r>
            <a:r>
              <a:rPr lang="en-US" altLang="en-US" sz="1800" b="1" dirty="0" smtClean="0">
                <a:solidFill>
                  <a:srgbClr val="002060"/>
                </a:solidFill>
                <a:latin typeface="Arial" charset="0"/>
                <a:cs typeface="B Titr" pitchFamily="2" charset="-78"/>
              </a:rPr>
              <a:t>Banking</a:t>
            </a: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002060"/>
                </a:solidFill>
                <a:latin typeface="Arial" charset="0"/>
                <a:cs typeface="B Titr" pitchFamily="2" charset="-78"/>
              </a:rPr>
              <a:t>Section Three: Complementary Systems of Rastin Banking</a:t>
            </a:r>
            <a:endParaRPr lang="en-US" altLang="en-US" sz="1800" noProof="1">
              <a:solidFill>
                <a:srgbClr val="002060"/>
              </a:solidFill>
              <a:latin typeface="Calibri" pitchFamily="34" charset="0"/>
              <a:cs typeface="B Titr" pitchFamily="2" charset="-78"/>
            </a:endParaRPr>
          </a:p>
        </p:txBody>
      </p:sp>
      <p:sp>
        <p:nvSpPr>
          <p:cNvPr id="20496" name="Rektangel 76"/>
          <p:cNvSpPr>
            <a:spLocks noChangeArrowheads="1"/>
          </p:cNvSpPr>
          <p:nvPr/>
        </p:nvSpPr>
        <p:spPr bwMode="auto">
          <a:xfrm>
            <a:off x="568981" y="1146122"/>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2800" b="1" noProof="1" smtClean="0">
                <a:solidFill>
                  <a:srgbClr val="000000"/>
                </a:solidFill>
                <a:latin typeface="Calibri" pitchFamily="34" charset="0"/>
                <a:cs typeface="B Titr" pitchFamily="2" charset="-78"/>
              </a:rPr>
              <a:t>Rastin Banking</a:t>
            </a:r>
            <a:endParaRPr lang="da-DK" altLang="en-US" sz="3200" b="1" dirty="0">
              <a:solidFill>
                <a:srgbClr val="000000"/>
              </a:solidFill>
              <a:latin typeface="Calibri" pitchFamily="34" charset="0"/>
              <a:cs typeface="B Titr" pitchFamily="2" charset="-78"/>
            </a:endParaRPr>
          </a:p>
        </p:txBody>
      </p:sp>
      <p:sp>
        <p:nvSpPr>
          <p:cNvPr id="2" name="Right Arrow 1"/>
          <p:cNvSpPr/>
          <p:nvPr/>
        </p:nvSpPr>
        <p:spPr>
          <a:xfrm>
            <a:off x="3452235" y="3011530"/>
            <a:ext cx="1196567" cy="371665"/>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a:defRPr/>
            </a:pPr>
            <a:endParaRPr lang="fa-IR">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2266" y="4135438"/>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20485" name="Group 105"/>
          <p:cNvGrpSpPr>
            <a:grpSpLocks/>
          </p:cNvGrpSpPr>
          <p:nvPr/>
        </p:nvGrpSpPr>
        <p:grpSpPr bwMode="auto">
          <a:xfrm rot="19765573" flipH="1">
            <a:off x="415699" y="48994"/>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13"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20486" name="Group 105"/>
          <p:cNvGrpSpPr>
            <a:grpSpLocks/>
          </p:cNvGrpSpPr>
          <p:nvPr/>
        </p:nvGrpSpPr>
        <p:grpSpPr bwMode="auto">
          <a:xfrm rot="19765573" flipH="1">
            <a:off x="7561765" y="544215"/>
            <a:ext cx="1370012" cy="1357312"/>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06"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7" name="Rektangel med enkelt afrundet hjørne 11"/>
          <p:cNvSpPr/>
          <p:nvPr/>
        </p:nvSpPr>
        <p:spPr>
          <a:xfrm rot="10800000" flipH="1">
            <a:off x="5030222" y="1259869"/>
            <a:ext cx="3897084" cy="4967539"/>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0" name="TextBox 66"/>
          <p:cNvSpPr txBox="1">
            <a:spLocks noChangeArrowheads="1"/>
          </p:cNvSpPr>
          <p:nvPr/>
        </p:nvSpPr>
        <p:spPr bwMode="auto">
          <a:xfrm>
            <a:off x="5080098" y="1382415"/>
            <a:ext cx="3804054"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ts val="1200"/>
              </a:spcBef>
              <a:buNone/>
            </a:pPr>
            <a:r>
              <a:rPr lang="en-US" altLang="en-US" sz="1400" b="1" dirty="0" smtClean="0">
                <a:solidFill>
                  <a:srgbClr val="C00000"/>
                </a:solidFill>
                <a:latin typeface="Arial" charset="0"/>
                <a:cs typeface="B Titr" pitchFamily="2" charset="-78"/>
              </a:rPr>
              <a:t>25</a:t>
            </a:r>
            <a:r>
              <a:rPr lang="en-US" altLang="en-US" sz="1400" b="1" dirty="0">
                <a:solidFill>
                  <a:srgbClr val="C00000"/>
                </a:solidFill>
                <a:latin typeface="Arial" charset="0"/>
                <a:cs typeface="B Titr" pitchFamily="2" charset="-78"/>
              </a:rPr>
              <a:t>: Joalah Financial Sharing (JFS) </a:t>
            </a:r>
          </a:p>
          <a:p>
            <a:pPr>
              <a:spcBef>
                <a:spcPts val="1200"/>
              </a:spcBef>
              <a:buNone/>
            </a:pPr>
            <a:r>
              <a:rPr lang="en-US" altLang="en-US" sz="1400" b="1" dirty="0" smtClean="0">
                <a:solidFill>
                  <a:srgbClr val="C00000"/>
                </a:solidFill>
                <a:latin typeface="Arial" charset="0"/>
                <a:cs typeface="B Titr" pitchFamily="2" charset="-78"/>
              </a:rPr>
              <a:t>26</a:t>
            </a:r>
            <a:r>
              <a:rPr lang="en-US" altLang="en-US" sz="1400" b="1" dirty="0">
                <a:solidFill>
                  <a:srgbClr val="C00000"/>
                </a:solidFill>
                <a:latin typeface="Arial" charset="0"/>
                <a:cs typeface="B Titr" pitchFamily="2" charset="-78"/>
              </a:rPr>
              <a:t>: Mudarabah Financial Sharing (MFS)</a:t>
            </a:r>
          </a:p>
          <a:p>
            <a:pPr>
              <a:spcBef>
                <a:spcPts val="1200"/>
              </a:spcBef>
              <a:buNone/>
            </a:pPr>
            <a:r>
              <a:rPr lang="en-US" altLang="en-US" sz="1400" b="1" dirty="0" smtClean="0">
                <a:solidFill>
                  <a:srgbClr val="C00000"/>
                </a:solidFill>
                <a:latin typeface="Arial" charset="0"/>
                <a:cs typeface="B Titr" pitchFamily="2" charset="-78"/>
              </a:rPr>
              <a:t>27</a:t>
            </a:r>
            <a:r>
              <a:rPr lang="en-US" altLang="en-US" sz="1400" b="1" dirty="0">
                <a:solidFill>
                  <a:srgbClr val="C00000"/>
                </a:solidFill>
                <a:latin typeface="Arial" charset="0"/>
                <a:cs typeface="B Titr" pitchFamily="2" charset="-78"/>
              </a:rPr>
              <a:t>: Installment Financial Sharing (IFS)</a:t>
            </a:r>
          </a:p>
          <a:p>
            <a:pPr>
              <a:spcBef>
                <a:spcPts val="1200"/>
              </a:spcBef>
              <a:buNone/>
            </a:pPr>
            <a:r>
              <a:rPr lang="en-US" altLang="en-US" sz="1400" b="1" dirty="0" smtClean="0">
                <a:solidFill>
                  <a:srgbClr val="C00000"/>
                </a:solidFill>
                <a:latin typeface="Arial" charset="0"/>
                <a:cs typeface="B Titr" pitchFamily="2" charset="-78"/>
              </a:rPr>
              <a:t>28: </a:t>
            </a:r>
            <a:r>
              <a:rPr lang="en-US" altLang="en-US" sz="1400" b="1" dirty="0">
                <a:solidFill>
                  <a:srgbClr val="C00000"/>
                </a:solidFill>
                <a:latin typeface="Arial" charset="0"/>
                <a:cs typeface="B Titr" pitchFamily="2" charset="-78"/>
              </a:rPr>
              <a:t>Rent Financial Sharing (RFS)</a:t>
            </a:r>
          </a:p>
          <a:p>
            <a:pPr>
              <a:spcBef>
                <a:spcPts val="1200"/>
              </a:spcBef>
              <a:buNone/>
            </a:pPr>
            <a:r>
              <a:rPr lang="en-US" altLang="en-US" sz="1400" b="1" dirty="0" smtClean="0">
                <a:solidFill>
                  <a:srgbClr val="C00000"/>
                </a:solidFill>
                <a:latin typeface="Arial" charset="0"/>
                <a:cs typeface="B Titr" pitchFamily="2" charset="-78"/>
              </a:rPr>
              <a:t>29</a:t>
            </a:r>
            <a:r>
              <a:rPr lang="en-US" altLang="en-US" sz="1400" b="1" dirty="0">
                <a:solidFill>
                  <a:srgbClr val="C00000"/>
                </a:solidFill>
                <a:latin typeface="Arial" charset="0"/>
                <a:cs typeface="B Titr" pitchFamily="2" charset="-78"/>
              </a:rPr>
              <a:t>: Bail Financial Sharing (BFS)</a:t>
            </a:r>
          </a:p>
          <a:p>
            <a:pPr>
              <a:spcBef>
                <a:spcPts val="1200"/>
              </a:spcBef>
              <a:buNone/>
            </a:pPr>
            <a:r>
              <a:rPr lang="en-US" altLang="en-US" sz="1400" b="1" dirty="0" smtClean="0">
                <a:solidFill>
                  <a:srgbClr val="C00000"/>
                </a:solidFill>
                <a:latin typeface="Arial" charset="0"/>
                <a:cs typeface="B Titr" pitchFamily="2" charset="-78"/>
              </a:rPr>
              <a:t>30</a:t>
            </a:r>
            <a:r>
              <a:rPr lang="en-US" altLang="en-US" sz="1400" b="1" dirty="0">
                <a:solidFill>
                  <a:srgbClr val="C00000"/>
                </a:solidFill>
                <a:latin typeface="Arial" charset="0"/>
                <a:cs typeface="B Titr" pitchFamily="2" charset="-78"/>
              </a:rPr>
              <a:t>: Group Crowd Funding (GCF)</a:t>
            </a:r>
          </a:p>
          <a:p>
            <a:pPr>
              <a:spcBef>
                <a:spcPts val="1200"/>
              </a:spcBef>
              <a:buNone/>
            </a:pPr>
            <a:r>
              <a:rPr lang="en-US" altLang="en-US" sz="1400" b="1" dirty="0" smtClean="0">
                <a:solidFill>
                  <a:srgbClr val="C00000"/>
                </a:solidFill>
                <a:latin typeface="Arial" charset="0"/>
                <a:cs typeface="B Titr" pitchFamily="2" charset="-78"/>
              </a:rPr>
              <a:t>31</a:t>
            </a:r>
            <a:r>
              <a:rPr lang="en-US" altLang="en-US" sz="1400" b="1" dirty="0">
                <a:solidFill>
                  <a:srgbClr val="C00000"/>
                </a:solidFill>
                <a:latin typeface="Arial" charset="0"/>
                <a:cs typeface="B Titr" pitchFamily="2" charset="-78"/>
              </a:rPr>
              <a:t>: Rastin Personal Security (RPS)</a:t>
            </a:r>
          </a:p>
          <a:p>
            <a:pPr>
              <a:spcBef>
                <a:spcPts val="1200"/>
              </a:spcBef>
              <a:buNone/>
            </a:pPr>
            <a:r>
              <a:rPr lang="en-US" altLang="en-US" sz="1400" b="1" dirty="0" smtClean="0">
                <a:solidFill>
                  <a:srgbClr val="C00000"/>
                </a:solidFill>
                <a:latin typeface="Arial" charset="0"/>
                <a:cs typeface="B Titr" pitchFamily="2" charset="-78"/>
              </a:rPr>
              <a:t>32</a:t>
            </a:r>
            <a:r>
              <a:rPr lang="en-US" altLang="en-US" sz="1400" b="1" dirty="0">
                <a:solidFill>
                  <a:srgbClr val="C00000"/>
                </a:solidFill>
                <a:latin typeface="Arial" charset="0"/>
                <a:cs typeface="B Titr" pitchFamily="2" charset="-78"/>
              </a:rPr>
              <a:t>: Rastin Social Takaful (RST) </a:t>
            </a:r>
          </a:p>
          <a:p>
            <a:pPr>
              <a:spcBef>
                <a:spcPts val="1200"/>
              </a:spcBef>
              <a:buNone/>
            </a:pPr>
            <a:r>
              <a:rPr lang="en-US" altLang="en-US" sz="1400" b="1" dirty="0" smtClean="0">
                <a:solidFill>
                  <a:srgbClr val="C00000"/>
                </a:solidFill>
                <a:latin typeface="Arial" charset="0"/>
                <a:cs typeface="B Titr" pitchFamily="2" charset="-78"/>
              </a:rPr>
              <a:t>33</a:t>
            </a:r>
            <a:r>
              <a:rPr lang="en-US" altLang="en-US" sz="1400" b="1" dirty="0">
                <a:solidFill>
                  <a:srgbClr val="C00000"/>
                </a:solidFill>
                <a:latin typeface="Arial" charset="0"/>
                <a:cs typeface="B Titr" pitchFamily="2" charset="-78"/>
              </a:rPr>
              <a:t>: Sponsor Crowd Funding (SCF) </a:t>
            </a:r>
          </a:p>
          <a:p>
            <a:pPr>
              <a:spcBef>
                <a:spcPts val="1200"/>
              </a:spcBef>
              <a:buNone/>
            </a:pPr>
            <a:r>
              <a:rPr lang="en-US" altLang="en-US" sz="1400" b="1" dirty="0" smtClean="0">
                <a:solidFill>
                  <a:srgbClr val="C00000"/>
                </a:solidFill>
                <a:latin typeface="Arial" charset="0"/>
                <a:cs typeface="B Titr" pitchFamily="2" charset="-78"/>
              </a:rPr>
              <a:t>34</a:t>
            </a:r>
            <a:r>
              <a:rPr lang="en-US" altLang="en-US" sz="1400" b="1" dirty="0">
                <a:solidFill>
                  <a:srgbClr val="C00000"/>
                </a:solidFill>
                <a:latin typeface="Arial" charset="0"/>
                <a:cs typeface="B Titr" pitchFamily="2" charset="-78"/>
              </a:rPr>
              <a:t>: Peer to Peer Loan (PPL) </a:t>
            </a:r>
          </a:p>
          <a:p>
            <a:pPr>
              <a:spcBef>
                <a:spcPts val="1200"/>
              </a:spcBef>
              <a:buNone/>
            </a:pPr>
            <a:r>
              <a:rPr lang="en-US" altLang="en-US" sz="1400" b="1" dirty="0" smtClean="0">
                <a:solidFill>
                  <a:srgbClr val="C00000"/>
                </a:solidFill>
                <a:latin typeface="Arial" charset="0"/>
                <a:cs typeface="B Titr" pitchFamily="2" charset="-78"/>
              </a:rPr>
              <a:t>35</a:t>
            </a:r>
            <a:r>
              <a:rPr lang="en-US" altLang="en-US" sz="1400" b="1" dirty="0">
                <a:solidFill>
                  <a:srgbClr val="C00000"/>
                </a:solidFill>
                <a:latin typeface="Arial" charset="0"/>
                <a:cs typeface="B Titr" pitchFamily="2" charset="-78"/>
              </a:rPr>
              <a:t>: Rastin Swap Bond (RSB)</a:t>
            </a:r>
          </a:p>
          <a:p>
            <a:pPr>
              <a:spcBef>
                <a:spcPts val="1200"/>
              </a:spcBef>
              <a:buNone/>
            </a:pPr>
            <a:r>
              <a:rPr lang="en-US" altLang="en-US" sz="1400" b="1" dirty="0" smtClean="0">
                <a:solidFill>
                  <a:srgbClr val="C00000"/>
                </a:solidFill>
                <a:latin typeface="Arial" charset="0"/>
                <a:cs typeface="B Titr" pitchFamily="2" charset="-78"/>
              </a:rPr>
              <a:t>36</a:t>
            </a:r>
            <a:r>
              <a:rPr lang="en-US" altLang="en-US" sz="1400" b="1" dirty="0">
                <a:solidFill>
                  <a:srgbClr val="C00000"/>
                </a:solidFill>
                <a:latin typeface="Arial" charset="0"/>
                <a:cs typeface="B Titr" pitchFamily="2" charset="-78"/>
              </a:rPr>
              <a:t>: Rastin Swap Deposit (RSD)</a:t>
            </a:r>
          </a:p>
          <a:p>
            <a:pPr>
              <a:spcBef>
                <a:spcPts val="1200"/>
              </a:spcBef>
              <a:buNone/>
            </a:pPr>
            <a:r>
              <a:rPr lang="en-US" altLang="en-US" sz="1400" b="1" dirty="0" smtClean="0">
                <a:solidFill>
                  <a:srgbClr val="C00000"/>
                </a:solidFill>
                <a:latin typeface="Arial" charset="0"/>
                <a:cs typeface="B Titr" pitchFamily="2" charset="-78"/>
              </a:rPr>
              <a:t>37</a:t>
            </a:r>
            <a:r>
              <a:rPr lang="en-US" altLang="en-US" sz="1400" b="1" dirty="0">
                <a:solidFill>
                  <a:srgbClr val="C00000"/>
                </a:solidFill>
                <a:latin typeface="Arial" charset="0"/>
                <a:cs typeface="B Titr" pitchFamily="2" charset="-78"/>
              </a:rPr>
              <a:t>: Rastin Swap Card (RSC)</a:t>
            </a:r>
          </a:p>
        </p:txBody>
      </p:sp>
      <p:sp>
        <p:nvSpPr>
          <p:cNvPr id="20491" name="Rektangel 76"/>
          <p:cNvSpPr>
            <a:spLocks noChangeArrowheads="1"/>
          </p:cNvSpPr>
          <p:nvPr/>
        </p:nvSpPr>
        <p:spPr bwMode="auto">
          <a:xfrm>
            <a:off x="7587165" y="882352"/>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600" b="1" noProof="1" smtClean="0">
                <a:solidFill>
                  <a:srgbClr val="000000"/>
                </a:solidFill>
                <a:latin typeface="Calibri" pitchFamily="34" charset="0"/>
                <a:cs typeface="B Titr" pitchFamily="2" charset="-78"/>
              </a:rPr>
              <a:t>Subsystems</a:t>
            </a:r>
            <a:endParaRPr lang="da-DK" altLang="en-US" sz="2000" b="1" dirty="0">
              <a:solidFill>
                <a:srgbClr val="000000"/>
              </a:solidFill>
              <a:latin typeface="Times New Roman" pitchFamily="18" charset="0"/>
              <a:cs typeface="Times New Roman" pitchFamily="18" charset="0"/>
            </a:endParaRPr>
          </a:p>
        </p:txBody>
      </p:sp>
      <p:sp>
        <p:nvSpPr>
          <p:cNvPr id="26" name="Rektangel med enkelt afrundet hjørne 11"/>
          <p:cNvSpPr/>
          <p:nvPr/>
        </p:nvSpPr>
        <p:spPr>
          <a:xfrm rot="10800000" flipH="1">
            <a:off x="403487" y="1382415"/>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5" name="TextBox 66"/>
          <p:cNvSpPr txBox="1">
            <a:spLocks noChangeArrowheads="1"/>
          </p:cNvSpPr>
          <p:nvPr/>
        </p:nvSpPr>
        <p:spPr bwMode="auto">
          <a:xfrm>
            <a:off x="422990" y="2029786"/>
            <a:ext cx="378662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l">
              <a:spcBef>
                <a:spcPct val="0"/>
              </a:spcBef>
              <a:buFontTx/>
              <a:buChar char="•"/>
            </a:pPr>
            <a:r>
              <a:rPr lang="en-US" altLang="en-US" sz="1800" b="1" dirty="0">
                <a:solidFill>
                  <a:srgbClr val="002060"/>
                </a:solidFill>
                <a:latin typeface="Arial" charset="0"/>
                <a:cs typeface="B Titr" pitchFamily="2" charset="-78"/>
              </a:rPr>
              <a:t>Section One: Rastin Profit and Loss Sharing Base System (PLS</a:t>
            </a:r>
            <a:r>
              <a:rPr lang="en-US" altLang="en-US" sz="1800" b="1" dirty="0">
                <a:solidFill>
                  <a:srgbClr val="002060"/>
                </a:solidFill>
                <a:latin typeface="Arial" charset="0"/>
                <a:cs typeface="B Titr" pitchFamily="2" charset="-78"/>
              </a:rPr>
              <a:t>)</a:t>
            </a: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C00000"/>
                </a:solidFill>
                <a:latin typeface="Arial" charset="0"/>
                <a:cs typeface="B Titr" pitchFamily="2" charset="-78"/>
              </a:rPr>
              <a:t>Section Two: Financial Subsystems of Rastin PLS </a:t>
            </a:r>
            <a:r>
              <a:rPr lang="en-US" altLang="en-US" sz="1800" b="1" dirty="0" smtClean="0">
                <a:solidFill>
                  <a:srgbClr val="C00000"/>
                </a:solidFill>
                <a:latin typeface="Arial" charset="0"/>
                <a:cs typeface="B Titr" pitchFamily="2" charset="-78"/>
              </a:rPr>
              <a:t>Banking</a:t>
            </a:r>
            <a:endParaRPr lang="en-US" altLang="en-US" sz="1800" b="1" dirty="0">
              <a:solidFill>
                <a:srgbClr val="C00000"/>
              </a:solidFill>
              <a:latin typeface="Arial" charset="0"/>
              <a:cs typeface="B Titr" pitchFamily="2" charset="-78"/>
            </a:endParaRP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002060"/>
                </a:solidFill>
                <a:latin typeface="Arial" charset="0"/>
                <a:cs typeface="B Titr" pitchFamily="2" charset="-78"/>
              </a:rPr>
              <a:t>Section Three: Complementary Systems of Rastin Banking</a:t>
            </a:r>
            <a:endParaRPr lang="en-US" altLang="en-US" sz="1800" noProof="1">
              <a:solidFill>
                <a:srgbClr val="002060"/>
              </a:solidFill>
              <a:latin typeface="Calibri" pitchFamily="34" charset="0"/>
              <a:cs typeface="B Titr" pitchFamily="2" charset="-78"/>
            </a:endParaRPr>
          </a:p>
        </p:txBody>
      </p:sp>
      <p:sp>
        <p:nvSpPr>
          <p:cNvPr id="20496" name="Rektangel 76"/>
          <p:cNvSpPr>
            <a:spLocks noChangeArrowheads="1"/>
          </p:cNvSpPr>
          <p:nvPr/>
        </p:nvSpPr>
        <p:spPr bwMode="auto">
          <a:xfrm>
            <a:off x="718174" y="674480"/>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2800" b="1" noProof="1" smtClean="0">
                <a:solidFill>
                  <a:srgbClr val="000000"/>
                </a:solidFill>
                <a:latin typeface="Calibri" pitchFamily="34" charset="0"/>
                <a:cs typeface="B Titr" pitchFamily="2" charset="-78"/>
              </a:rPr>
              <a:t>Rastin Banking</a:t>
            </a:r>
            <a:endParaRPr lang="da-DK" altLang="en-US" sz="3200" b="1" dirty="0">
              <a:solidFill>
                <a:srgbClr val="000000"/>
              </a:solidFill>
              <a:latin typeface="Calibri" pitchFamily="34" charset="0"/>
              <a:cs typeface="B Titr" pitchFamily="2" charset="-78"/>
            </a:endParaRPr>
          </a:p>
        </p:txBody>
      </p:sp>
      <p:sp>
        <p:nvSpPr>
          <p:cNvPr id="2" name="Right Arrow 1"/>
          <p:cNvSpPr/>
          <p:nvPr/>
        </p:nvSpPr>
        <p:spPr>
          <a:xfrm>
            <a:off x="3822694" y="3143036"/>
            <a:ext cx="1196567" cy="371665"/>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a:defRPr/>
            </a:pPr>
            <a:endParaRPr lang="fa-IR">
              <a:solidFill>
                <a:prstClr val="white"/>
              </a:solidFill>
            </a:endParaRPr>
          </a:p>
        </p:txBody>
      </p:sp>
    </p:spTree>
    <p:extLst>
      <p:ext uri="{BB962C8B-B14F-4D97-AF65-F5344CB8AC3E}">
        <p14:creationId xmlns:p14="http://schemas.microsoft.com/office/powerpoint/2010/main" val="2118510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9007" y="3896338"/>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20485" name="Group 105"/>
          <p:cNvGrpSpPr>
            <a:grpSpLocks/>
          </p:cNvGrpSpPr>
          <p:nvPr/>
        </p:nvGrpSpPr>
        <p:grpSpPr bwMode="auto">
          <a:xfrm rot="19765573" flipH="1">
            <a:off x="234535" y="430631"/>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13"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grpSp>
        <p:nvGrpSpPr>
          <p:cNvPr id="20486" name="Group 105"/>
          <p:cNvGrpSpPr>
            <a:grpSpLocks/>
          </p:cNvGrpSpPr>
          <p:nvPr/>
        </p:nvGrpSpPr>
        <p:grpSpPr bwMode="auto">
          <a:xfrm rot="19765573" flipH="1">
            <a:off x="7455415" y="676387"/>
            <a:ext cx="1370012" cy="1357312"/>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20506"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endParaRPr lang="da-DK" altLang="en-US" sz="2000" u="sng">
                <a:solidFill>
                  <a:srgbClr val="FFFFFF"/>
                </a:solidFill>
                <a:latin typeface="Calibri" pitchFamily="34" charset="0"/>
              </a:endParaRPr>
            </a:p>
          </p:txBody>
        </p:sp>
      </p:grpSp>
      <p:sp>
        <p:nvSpPr>
          <p:cNvPr id="27" name="Rektangel med enkelt afrundet hjørne 11"/>
          <p:cNvSpPr/>
          <p:nvPr/>
        </p:nvSpPr>
        <p:spPr>
          <a:xfrm rot="10800000" flipH="1">
            <a:off x="4923872" y="1392041"/>
            <a:ext cx="3897084" cy="5336474"/>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0" name="TextBox 66"/>
          <p:cNvSpPr txBox="1">
            <a:spLocks noChangeArrowheads="1"/>
          </p:cNvSpPr>
          <p:nvPr/>
        </p:nvSpPr>
        <p:spPr bwMode="auto">
          <a:xfrm>
            <a:off x="4973748" y="1514587"/>
            <a:ext cx="380405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ts val="1200"/>
              </a:spcBef>
              <a:buNone/>
            </a:pPr>
            <a:r>
              <a:rPr lang="en-US" altLang="en-US" sz="1400" b="1" dirty="0">
                <a:solidFill>
                  <a:srgbClr val="C00000"/>
                </a:solidFill>
                <a:latin typeface="Arial" charset="0"/>
                <a:cs typeface="B Titr" pitchFamily="2" charset="-78"/>
              </a:rPr>
              <a:t>38: Rastin Certificate Market (RCM)</a:t>
            </a:r>
          </a:p>
          <a:p>
            <a:pPr>
              <a:spcBef>
                <a:spcPts val="1200"/>
              </a:spcBef>
              <a:buNone/>
            </a:pPr>
            <a:r>
              <a:rPr lang="en-US" altLang="en-US" sz="1400" b="1" dirty="0">
                <a:solidFill>
                  <a:srgbClr val="C00000"/>
                </a:solidFill>
                <a:latin typeface="Arial" charset="0"/>
                <a:cs typeface="B Titr" pitchFamily="2" charset="-78"/>
              </a:rPr>
              <a:t>39: Crowd Funding System (CFS) </a:t>
            </a:r>
          </a:p>
          <a:p>
            <a:pPr>
              <a:spcBef>
                <a:spcPts val="1200"/>
              </a:spcBef>
              <a:buNone/>
            </a:pPr>
            <a:r>
              <a:rPr lang="en-US" altLang="en-US" sz="1400" b="1" dirty="0">
                <a:solidFill>
                  <a:srgbClr val="C00000"/>
                </a:solidFill>
                <a:latin typeface="Arial" charset="0"/>
                <a:cs typeface="B Titr" pitchFamily="2" charset="-78"/>
              </a:rPr>
              <a:t>40: Operation Control and Monitoring System (OCM)</a:t>
            </a:r>
          </a:p>
          <a:p>
            <a:pPr>
              <a:spcBef>
                <a:spcPts val="1200"/>
              </a:spcBef>
              <a:buNone/>
            </a:pPr>
            <a:r>
              <a:rPr lang="en-US" altLang="en-US" sz="1400" b="1" dirty="0">
                <a:solidFill>
                  <a:srgbClr val="C00000"/>
                </a:solidFill>
                <a:latin typeface="Arial" charset="0"/>
                <a:cs typeface="B Titr" pitchFamily="2" charset="-78"/>
              </a:rPr>
              <a:t>41: Mortgage Securitization System (MSS)</a:t>
            </a:r>
          </a:p>
          <a:p>
            <a:pPr>
              <a:spcBef>
                <a:spcPts val="1200"/>
              </a:spcBef>
              <a:buNone/>
            </a:pPr>
            <a:r>
              <a:rPr lang="en-US" altLang="en-US" sz="1400" b="1" dirty="0">
                <a:solidFill>
                  <a:srgbClr val="C00000"/>
                </a:solidFill>
                <a:latin typeface="Arial" charset="0"/>
                <a:cs typeface="B Titr" pitchFamily="2" charset="-78"/>
              </a:rPr>
              <a:t>42: Collateral Registration System (CRS)</a:t>
            </a:r>
          </a:p>
          <a:p>
            <a:pPr>
              <a:spcBef>
                <a:spcPts val="1200"/>
              </a:spcBef>
              <a:buNone/>
            </a:pPr>
            <a:r>
              <a:rPr lang="en-US" altLang="en-US" sz="1400" b="1" dirty="0">
                <a:solidFill>
                  <a:srgbClr val="C00000"/>
                </a:solidFill>
                <a:latin typeface="Arial" charset="0"/>
                <a:cs typeface="B Titr" pitchFamily="2" charset="-78"/>
              </a:rPr>
              <a:t>43: Serial Commitment Clearance (SCC)</a:t>
            </a:r>
          </a:p>
          <a:p>
            <a:pPr>
              <a:spcBef>
                <a:spcPts val="1200"/>
              </a:spcBef>
              <a:buNone/>
            </a:pPr>
            <a:r>
              <a:rPr lang="en-US" altLang="en-US" sz="1400" b="1" dirty="0">
                <a:solidFill>
                  <a:srgbClr val="C00000"/>
                </a:solidFill>
                <a:latin typeface="Arial" charset="0"/>
                <a:cs typeface="B Titr" pitchFamily="2" charset="-78"/>
              </a:rPr>
              <a:t>44: Interbank Withdrawal Protocol (IWP)</a:t>
            </a:r>
          </a:p>
          <a:p>
            <a:pPr>
              <a:spcBef>
                <a:spcPts val="1200"/>
              </a:spcBef>
              <a:buNone/>
            </a:pPr>
            <a:r>
              <a:rPr lang="en-US" altLang="en-US" sz="1400" b="1" dirty="0">
                <a:solidFill>
                  <a:srgbClr val="C00000"/>
                </a:solidFill>
                <a:latin typeface="Arial" charset="0"/>
                <a:cs typeface="B Titr" pitchFamily="2" charset="-78"/>
              </a:rPr>
              <a:t>45: Non-usury </a:t>
            </a:r>
            <a:r>
              <a:rPr lang="en-US" altLang="en-US" sz="1400" b="1" dirty="0" err="1">
                <a:solidFill>
                  <a:srgbClr val="C00000"/>
                </a:solidFill>
                <a:latin typeface="Arial" charset="0"/>
                <a:cs typeface="B Titr" pitchFamily="2" charset="-78"/>
              </a:rPr>
              <a:t>Scripless</a:t>
            </a:r>
            <a:r>
              <a:rPr lang="en-US" altLang="en-US" sz="1400" b="1" dirty="0">
                <a:solidFill>
                  <a:srgbClr val="C00000"/>
                </a:solidFill>
                <a:latin typeface="Arial" charset="0"/>
                <a:cs typeface="B Titr" pitchFamily="2" charset="-78"/>
              </a:rPr>
              <a:t> Security Settlement System (NSSSS)</a:t>
            </a:r>
          </a:p>
          <a:p>
            <a:pPr>
              <a:spcBef>
                <a:spcPts val="1200"/>
              </a:spcBef>
              <a:buNone/>
            </a:pPr>
            <a:r>
              <a:rPr lang="en-US" altLang="en-US" sz="1400" b="1" dirty="0">
                <a:solidFill>
                  <a:srgbClr val="C00000"/>
                </a:solidFill>
                <a:latin typeface="Arial" charset="0"/>
                <a:cs typeface="B Titr" pitchFamily="2" charset="-78"/>
              </a:rPr>
              <a:t>46: Enforcement of the purports of binding bank documents</a:t>
            </a:r>
          </a:p>
          <a:p>
            <a:pPr>
              <a:spcBef>
                <a:spcPts val="1200"/>
              </a:spcBef>
              <a:buNone/>
            </a:pPr>
            <a:r>
              <a:rPr lang="en-US" altLang="en-US" sz="1400" b="1" dirty="0">
                <a:solidFill>
                  <a:srgbClr val="C00000"/>
                </a:solidFill>
                <a:latin typeface="Arial" charset="0"/>
                <a:cs typeface="B Titr" pitchFamily="2" charset="-78"/>
              </a:rPr>
              <a:t>47: Bank's financial transparency, governance and information disclosure</a:t>
            </a:r>
          </a:p>
          <a:p>
            <a:pPr>
              <a:spcBef>
                <a:spcPts val="1200"/>
              </a:spcBef>
              <a:buNone/>
            </a:pPr>
            <a:r>
              <a:rPr lang="en-US" altLang="en-US" sz="1400" b="1" dirty="0">
                <a:solidFill>
                  <a:srgbClr val="C00000"/>
                </a:solidFill>
                <a:latin typeface="Arial" charset="0"/>
                <a:cs typeface="B Titr" pitchFamily="2" charset="-78"/>
              </a:rPr>
              <a:t>48: Money Laundering Detection </a:t>
            </a:r>
            <a:r>
              <a:rPr lang="en-US" altLang="en-US" sz="1400" b="1" dirty="0" smtClean="0">
                <a:solidFill>
                  <a:srgbClr val="C00000"/>
                </a:solidFill>
                <a:latin typeface="Arial" charset="0"/>
                <a:cs typeface="B Titr" pitchFamily="2" charset="-78"/>
              </a:rPr>
              <a:t>System (</a:t>
            </a:r>
            <a:r>
              <a:rPr lang="en-US" altLang="en-US" sz="1400" b="1" dirty="0">
                <a:solidFill>
                  <a:srgbClr val="C00000"/>
                </a:solidFill>
                <a:latin typeface="Arial" charset="0"/>
                <a:cs typeface="B Titr" pitchFamily="2" charset="-78"/>
              </a:rPr>
              <a:t>MLD)</a:t>
            </a:r>
          </a:p>
        </p:txBody>
      </p:sp>
      <p:sp>
        <p:nvSpPr>
          <p:cNvPr id="20491" name="Rektangel 76"/>
          <p:cNvSpPr>
            <a:spLocks noChangeArrowheads="1"/>
          </p:cNvSpPr>
          <p:nvPr/>
        </p:nvSpPr>
        <p:spPr bwMode="auto">
          <a:xfrm>
            <a:off x="7444025" y="888220"/>
            <a:ext cx="139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1400" b="1" noProof="1">
                <a:solidFill>
                  <a:srgbClr val="000000"/>
                </a:solidFill>
                <a:latin typeface="Calibri" pitchFamily="34" charset="0"/>
                <a:cs typeface="B Titr" pitchFamily="2" charset="-78"/>
              </a:rPr>
              <a:t>Complementary </a:t>
            </a:r>
            <a:r>
              <a:rPr lang="en-GB" altLang="en-US" sz="1400" b="1" noProof="1" smtClean="0">
                <a:solidFill>
                  <a:srgbClr val="000000"/>
                </a:solidFill>
                <a:latin typeface="Calibri" pitchFamily="34" charset="0"/>
                <a:cs typeface="B Titr" pitchFamily="2" charset="-78"/>
              </a:rPr>
              <a:t>Systems</a:t>
            </a:r>
            <a:endParaRPr lang="da-DK" altLang="en-US" sz="1400" b="1" dirty="0">
              <a:solidFill>
                <a:srgbClr val="000000"/>
              </a:solidFill>
              <a:latin typeface="Times New Roman" pitchFamily="18" charset="0"/>
              <a:cs typeface="Times New Roman" pitchFamily="18" charset="0"/>
            </a:endParaRPr>
          </a:p>
        </p:txBody>
      </p:sp>
      <p:sp>
        <p:nvSpPr>
          <p:cNvPr id="26" name="Rektangel med enkelt afrundet hjørne 11"/>
          <p:cNvSpPr/>
          <p:nvPr/>
        </p:nvSpPr>
        <p:spPr>
          <a:xfrm rot="10800000" flipH="1">
            <a:off x="205667" y="1883522"/>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fontAlgn="auto">
              <a:spcBef>
                <a:spcPts val="0"/>
              </a:spcBef>
              <a:spcAft>
                <a:spcPts val="0"/>
              </a:spcAft>
              <a:defRPr/>
            </a:pPr>
            <a:endParaRPr lang="da-DK">
              <a:solidFill>
                <a:srgbClr val="FFFFFF"/>
              </a:solidFill>
              <a:latin typeface="Calibri" pitchFamily="-105" charset="0"/>
            </a:endParaRPr>
          </a:p>
        </p:txBody>
      </p:sp>
      <p:sp>
        <p:nvSpPr>
          <p:cNvPr id="20495" name="TextBox 66"/>
          <p:cNvSpPr txBox="1">
            <a:spLocks noChangeArrowheads="1"/>
          </p:cNvSpPr>
          <p:nvPr/>
        </p:nvSpPr>
        <p:spPr bwMode="auto">
          <a:xfrm>
            <a:off x="225170" y="2530893"/>
            <a:ext cx="378662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l">
              <a:spcBef>
                <a:spcPct val="0"/>
              </a:spcBef>
              <a:buFontTx/>
              <a:buChar char="•"/>
            </a:pPr>
            <a:r>
              <a:rPr lang="en-US" altLang="en-US" sz="1800" b="1" dirty="0">
                <a:solidFill>
                  <a:srgbClr val="002060"/>
                </a:solidFill>
                <a:latin typeface="Arial" charset="0"/>
                <a:cs typeface="B Titr" pitchFamily="2" charset="-78"/>
              </a:rPr>
              <a:t>Section One: Rastin Profit and Loss Sharing Base System (PLS</a:t>
            </a:r>
            <a:r>
              <a:rPr lang="en-US" altLang="en-US" sz="1800" b="1" dirty="0">
                <a:solidFill>
                  <a:srgbClr val="002060"/>
                </a:solidFill>
                <a:latin typeface="Arial" charset="0"/>
                <a:cs typeface="B Titr" pitchFamily="2" charset="-78"/>
              </a:rPr>
              <a:t>)</a:t>
            </a: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002060"/>
                </a:solidFill>
                <a:latin typeface="Arial" charset="0"/>
                <a:cs typeface="B Titr" pitchFamily="2" charset="-78"/>
              </a:rPr>
              <a:t>Section Two</a:t>
            </a:r>
            <a:r>
              <a:rPr lang="en-US" altLang="en-US" sz="1800" b="1" dirty="0" smtClean="0">
                <a:solidFill>
                  <a:srgbClr val="002060"/>
                </a:solidFill>
                <a:latin typeface="Arial" charset="0"/>
                <a:cs typeface="B Titr" pitchFamily="2" charset="-78"/>
              </a:rPr>
              <a:t>: Financial </a:t>
            </a:r>
            <a:r>
              <a:rPr lang="en-US" altLang="en-US" sz="1800" b="1" dirty="0">
                <a:solidFill>
                  <a:srgbClr val="002060"/>
                </a:solidFill>
                <a:latin typeface="Arial" charset="0"/>
                <a:cs typeface="B Titr" pitchFamily="2" charset="-78"/>
              </a:rPr>
              <a:t>Subsystems of Rastin PLS </a:t>
            </a:r>
            <a:r>
              <a:rPr lang="en-US" altLang="en-US" sz="1800" b="1" dirty="0" smtClean="0">
                <a:solidFill>
                  <a:srgbClr val="002060"/>
                </a:solidFill>
                <a:latin typeface="Arial" charset="0"/>
                <a:cs typeface="B Titr" pitchFamily="2" charset="-78"/>
              </a:rPr>
              <a:t>Banking</a:t>
            </a:r>
            <a:endParaRPr lang="en-US" altLang="en-US" sz="1800" b="1" dirty="0">
              <a:solidFill>
                <a:srgbClr val="002060"/>
              </a:solidFill>
              <a:latin typeface="Arial" charset="0"/>
              <a:cs typeface="B Titr" pitchFamily="2" charset="-78"/>
            </a:endParaRPr>
          </a:p>
          <a:p>
            <a:pPr algn="l">
              <a:spcBef>
                <a:spcPct val="0"/>
              </a:spcBef>
              <a:buFontTx/>
              <a:buChar char="•"/>
            </a:pPr>
            <a:endParaRPr lang="fa-IR" altLang="en-US" sz="1800" b="1" dirty="0">
              <a:solidFill>
                <a:srgbClr val="002060"/>
              </a:solidFill>
              <a:latin typeface="Arial" charset="0"/>
              <a:cs typeface="B Titr" pitchFamily="2" charset="-78"/>
            </a:endParaRPr>
          </a:p>
          <a:p>
            <a:pPr algn="l">
              <a:spcBef>
                <a:spcPct val="0"/>
              </a:spcBef>
              <a:buFontTx/>
              <a:buChar char="•"/>
            </a:pPr>
            <a:r>
              <a:rPr lang="en-US" altLang="en-US" sz="1800" b="1" dirty="0">
                <a:solidFill>
                  <a:srgbClr val="C00000"/>
                </a:solidFill>
                <a:latin typeface="Arial" charset="0"/>
                <a:cs typeface="B Titr" pitchFamily="2" charset="-78"/>
              </a:rPr>
              <a:t>Section Three: Complementary Systems of Rastin Banking</a:t>
            </a:r>
            <a:endParaRPr lang="en-US" altLang="en-US" sz="1800" b="1" noProof="1">
              <a:solidFill>
                <a:srgbClr val="C00000"/>
              </a:solidFill>
              <a:latin typeface="Arial" charset="0"/>
              <a:cs typeface="B Titr" pitchFamily="2" charset="-78"/>
            </a:endParaRPr>
          </a:p>
        </p:txBody>
      </p:sp>
      <p:sp>
        <p:nvSpPr>
          <p:cNvPr id="20496" name="Rektangel 76"/>
          <p:cNvSpPr>
            <a:spLocks noChangeArrowheads="1"/>
          </p:cNvSpPr>
          <p:nvPr/>
        </p:nvSpPr>
        <p:spPr bwMode="auto">
          <a:xfrm>
            <a:off x="592055" y="1252649"/>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pPr>
            <a:r>
              <a:rPr lang="en-GB" altLang="en-US" sz="2800" b="1" noProof="1" smtClean="0">
                <a:solidFill>
                  <a:srgbClr val="000000"/>
                </a:solidFill>
                <a:latin typeface="Calibri" pitchFamily="34" charset="0"/>
                <a:cs typeface="B Titr" pitchFamily="2" charset="-78"/>
              </a:rPr>
              <a:t>Rastin Banking</a:t>
            </a:r>
            <a:endParaRPr lang="da-DK" altLang="en-US" sz="3200" b="1" dirty="0">
              <a:solidFill>
                <a:srgbClr val="000000"/>
              </a:solidFill>
              <a:latin typeface="Calibri" pitchFamily="34" charset="0"/>
              <a:cs typeface="B Titr" pitchFamily="2" charset="-78"/>
            </a:endParaRPr>
          </a:p>
        </p:txBody>
      </p:sp>
      <p:sp>
        <p:nvSpPr>
          <p:cNvPr id="2" name="Right Arrow 1"/>
          <p:cNvSpPr/>
          <p:nvPr/>
        </p:nvSpPr>
        <p:spPr>
          <a:xfrm>
            <a:off x="3650384" y="5239597"/>
            <a:ext cx="1196567" cy="371665"/>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a:defRPr/>
            </a:pPr>
            <a:endParaRPr lang="fa-IR">
              <a:solidFill>
                <a:prstClr val="white"/>
              </a:solidFill>
            </a:endParaRPr>
          </a:p>
        </p:txBody>
      </p:sp>
    </p:spTree>
    <p:extLst>
      <p:ext uri="{BB962C8B-B14F-4D97-AF65-F5344CB8AC3E}">
        <p14:creationId xmlns:p14="http://schemas.microsoft.com/office/powerpoint/2010/main" val="3908043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79388" y="398463"/>
            <a:ext cx="8856662" cy="757237"/>
          </a:xfrm>
        </p:spPr>
        <p:txBody>
          <a:bodyPr>
            <a:normAutofit fontScale="90000"/>
          </a:bodyPr>
          <a:lstStyle/>
          <a:p>
            <a:pPr rtl="1" fontAlgn="auto">
              <a:spcAft>
                <a:spcPts val="0"/>
              </a:spcAft>
              <a:defRPr/>
            </a:pPr>
            <a:r>
              <a:rPr lang="en-US" sz="4000" dirty="0" smtClean="0">
                <a:solidFill>
                  <a:srgbClr val="00B0F0"/>
                </a:solidFill>
                <a:cs typeface="B Titr" pitchFamily="2" charset="-78"/>
              </a:rPr>
              <a:t> </a:t>
            </a:r>
            <a:r>
              <a:rPr lang="fa-IR" sz="4000" dirty="0" smtClean="0">
                <a:solidFill>
                  <a:srgbClr val="00B0F0"/>
                </a:solidFill>
                <a:cs typeface="B Titr" pitchFamily="2" charset="-78"/>
              </a:rPr>
              <a:t>سامانه بازار گواهی راستین    </a:t>
            </a:r>
            <a:r>
              <a:rPr lang="en-US" sz="4000" dirty="0" smtClean="0">
                <a:solidFill>
                  <a:schemeClr val="accent2">
                    <a:lumMod val="60000"/>
                    <a:lumOff val="40000"/>
                  </a:schemeClr>
                </a:solidFill>
              </a:rPr>
              <a:t>http</a:t>
            </a:r>
            <a:r>
              <a:rPr lang="en-US" sz="4000" dirty="0">
                <a:solidFill>
                  <a:schemeClr val="accent2">
                    <a:lumMod val="60000"/>
                    <a:lumOff val="40000"/>
                  </a:schemeClr>
                </a:solidFill>
              </a:rPr>
              <a:t>://pls.bmi.ir/</a:t>
            </a:r>
            <a:br>
              <a:rPr lang="en-US" sz="4000" dirty="0">
                <a:solidFill>
                  <a:schemeClr val="accent2">
                    <a:lumMod val="60000"/>
                    <a:lumOff val="40000"/>
                  </a:schemeClr>
                </a:solidFill>
              </a:rPr>
            </a:br>
            <a:endParaRPr lang="fa-IR" sz="4000" dirty="0" smtClean="0">
              <a:solidFill>
                <a:srgbClr val="00B0F0"/>
              </a:solidFill>
              <a:cs typeface="B Titr" pitchFamily="2" charset="-78"/>
            </a:endParaRPr>
          </a:p>
        </p:txBody>
      </p:sp>
      <p:sp>
        <p:nvSpPr>
          <p:cNvPr id="34819" name="Content Placeholder 2"/>
          <p:cNvSpPr>
            <a:spLocks noGrp="1"/>
          </p:cNvSpPr>
          <p:nvPr>
            <p:ph idx="1"/>
          </p:nvPr>
        </p:nvSpPr>
        <p:spPr>
          <a:xfrm>
            <a:off x="6091238" y="1011238"/>
            <a:ext cx="1793875" cy="425450"/>
          </a:xfrm>
        </p:spPr>
        <p:txBody>
          <a:bodyPr/>
          <a:lstStyle/>
          <a:p>
            <a:pPr marL="0" indent="0" algn="r" rtl="1">
              <a:buFontTx/>
              <a:buNone/>
            </a:pPr>
            <a:r>
              <a:rPr lang="fa-IR" altLang="en-US" sz="2000" b="1" smtClean="0">
                <a:cs typeface="B Titr" pitchFamily="2" charset="-78"/>
              </a:rPr>
              <a:t>شعبه مشاركتي قبا</a:t>
            </a:r>
            <a:endParaRPr lang="en-US" altLang="en-US" sz="2000" smtClean="0">
              <a:cs typeface="B Titr" pitchFamily="2" charset="-78"/>
            </a:endParaRPr>
          </a:p>
        </p:txBody>
      </p:sp>
      <p:pic>
        <p:nvPicPr>
          <p:cNvPr id="34820" name="Picture 3" descr="New Microsoft Office Word Document_pagenumber.001.jpg"/>
          <p:cNvPicPr>
            <a:picLocks noChangeAspect="1"/>
          </p:cNvPicPr>
          <p:nvPr/>
        </p:nvPicPr>
        <p:blipFill>
          <a:blip r:embed="rId2">
            <a:extLst>
              <a:ext uri="{28A0092B-C50C-407E-A947-70E740481C1C}">
                <a14:useLocalDpi xmlns:a14="http://schemas.microsoft.com/office/drawing/2010/main" val="0"/>
              </a:ext>
            </a:extLst>
          </a:blip>
          <a:srcRect r="6969"/>
          <a:stretch>
            <a:fillRect/>
          </a:stretch>
        </p:blipFill>
        <p:spPr bwMode="auto">
          <a:xfrm>
            <a:off x="19050" y="1209675"/>
            <a:ext cx="51720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1366838"/>
            <a:ext cx="3849688"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ktangel med enkelt afrundet hjørne 11"/>
          <p:cNvSpPr/>
          <p:nvPr/>
        </p:nvSpPr>
        <p:spPr>
          <a:xfrm flipH="1">
            <a:off x="0" y="865334"/>
            <a:ext cx="4255477" cy="5992666"/>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lvl="0" algn="r" rtl="1"/>
            <a:r>
              <a:rPr lang="fa-IR" sz="1800" dirty="0">
                <a:solidFill>
                  <a:srgbClr val="FF0000"/>
                </a:solidFill>
                <a:cs typeface="B Titr" panose="00000700000000000000" pitchFamily="2" charset="-78"/>
              </a:rPr>
              <a:t>بانکداری راستین، جلد اول: مباحث نظری. </a:t>
            </a:r>
            <a:br>
              <a:rPr lang="fa-IR" sz="1800" dirty="0">
                <a:solidFill>
                  <a:srgbClr val="FF0000"/>
                </a:solidFill>
                <a:cs typeface="B Titr" panose="00000700000000000000" pitchFamily="2" charset="-78"/>
              </a:rPr>
            </a:br>
            <a:r>
              <a:rPr lang="fa-IR" sz="1800" dirty="0">
                <a:solidFill>
                  <a:srgbClr val="FF0000"/>
                </a:solidFill>
                <a:cs typeface="B Titr" panose="00000700000000000000" pitchFamily="2" charset="-78"/>
              </a:rPr>
              <a:t>بانکداری راستین، جلد دوم: مباحث کاربردی. </a:t>
            </a:r>
            <a:br>
              <a:rPr lang="fa-IR" sz="1800" dirty="0">
                <a:solidFill>
                  <a:srgbClr val="FF0000"/>
                </a:solidFill>
                <a:cs typeface="B Titr" panose="00000700000000000000" pitchFamily="2" charset="-78"/>
              </a:rPr>
            </a:br>
            <a:r>
              <a:rPr lang="fa-IR" sz="1800" dirty="0">
                <a:solidFill>
                  <a:srgbClr val="FF0000"/>
                </a:solidFill>
                <a:cs typeface="B Titr" panose="00000700000000000000" pitchFamily="2" charset="-78"/>
              </a:rPr>
              <a:t>بانکداری راستین، جلد سوم: مباحث اجرایی.</a:t>
            </a:r>
          </a:p>
          <a:p>
            <a:pPr lvl="0" algn="ctr"/>
            <a:endParaRPr lang="fa-IR" dirty="0">
              <a:solidFill>
                <a:srgbClr val="FF0000"/>
              </a:solidFill>
              <a:cs typeface="B Titr" panose="00000700000000000000" pitchFamily="2" charset="-78"/>
            </a:endParaRPr>
          </a:p>
          <a:p>
            <a:pPr lvl="0" algn="ctr"/>
            <a:r>
              <a:rPr lang="fa-IR" dirty="0">
                <a:solidFill>
                  <a:srgbClr val="002060"/>
                </a:solidFill>
                <a:cs typeface="B Titr" panose="00000700000000000000" pitchFamily="2" charset="-78"/>
              </a:rPr>
              <a:t>تألیف: بیژن بیدآباد </a:t>
            </a:r>
          </a:p>
          <a:p>
            <a:pPr lvl="0" algn="ctr"/>
            <a:endParaRPr lang="fa-IR" dirty="0">
              <a:solidFill>
                <a:prstClr val="black"/>
              </a:solidFill>
              <a:cs typeface="B Titr" panose="00000700000000000000" pitchFamily="2" charset="-78"/>
            </a:endParaRPr>
          </a:p>
          <a:p>
            <a:pPr lvl="0" algn="ctr"/>
            <a:endParaRPr lang="fa-IR" dirty="0">
              <a:solidFill>
                <a:srgbClr val="00B050"/>
              </a:solidFill>
              <a:cs typeface="B Titr" panose="00000700000000000000" pitchFamily="2" charset="-78"/>
            </a:endParaRPr>
          </a:p>
          <a:p>
            <a:pPr lvl="0" algn="ctr"/>
            <a:endParaRPr lang="fa-IR" dirty="0">
              <a:solidFill>
                <a:srgbClr val="00B050"/>
              </a:solidFill>
              <a:cs typeface="B Titr" panose="00000700000000000000" pitchFamily="2" charset="-78"/>
            </a:endParaRPr>
          </a:p>
          <a:p>
            <a:pPr lvl="0" algn="ctr"/>
            <a:endParaRPr lang="fa-IR" dirty="0">
              <a:solidFill>
                <a:srgbClr val="00B050"/>
              </a:solidFill>
              <a:cs typeface="B Titr" panose="00000700000000000000" pitchFamily="2" charset="-78"/>
            </a:endParaRPr>
          </a:p>
          <a:p>
            <a:pPr lvl="0" algn="ctr"/>
            <a:r>
              <a:rPr lang="fa-IR" dirty="0">
                <a:solidFill>
                  <a:srgbClr val="00B050"/>
                </a:solidFill>
                <a:cs typeface="B Titr" panose="00000700000000000000" pitchFamily="2" charset="-78"/>
              </a:rPr>
              <a:t>ناشر: مؤسسه نوین پژوهان، 1395.</a:t>
            </a:r>
          </a:p>
          <a:p>
            <a:pPr lvl="0" algn="ctr"/>
            <a:endParaRPr lang="fa-IR" dirty="0">
              <a:solidFill>
                <a:srgbClr val="00B050"/>
              </a:solidFill>
              <a:cs typeface="B Titr" panose="00000700000000000000" pitchFamily="2" charset="-78"/>
            </a:endParaRPr>
          </a:p>
          <a:p>
            <a:pPr lvl="0" algn="ctr"/>
            <a:r>
              <a:rPr lang="fa-IR" dirty="0">
                <a:solidFill>
                  <a:srgbClr val="00B050"/>
                </a:solidFill>
                <a:cs typeface="B Titr" panose="00000700000000000000" pitchFamily="2" charset="-78"/>
              </a:rPr>
              <a:t>موسسه نوین پژوهان دانش راستین </a:t>
            </a:r>
          </a:p>
          <a:p>
            <a:pPr lvl="0" algn="ctr"/>
            <a:endParaRPr lang="fa-IR" dirty="0">
              <a:solidFill>
                <a:srgbClr val="00B050"/>
              </a:solidFill>
              <a:cs typeface="B Titr" panose="00000700000000000000" pitchFamily="2" charset="-78"/>
            </a:endParaRPr>
          </a:p>
          <a:p>
            <a:pPr lvl="0" algn="ctr"/>
            <a:r>
              <a:rPr lang="fa-IR" dirty="0">
                <a:solidFill>
                  <a:srgbClr val="00B050"/>
                </a:solidFill>
                <a:cs typeface="B Titr" panose="00000700000000000000" pitchFamily="2" charset="-78"/>
              </a:rPr>
              <a:t>تلفن‌های 44038843 - 44042719</a:t>
            </a:r>
            <a:endParaRPr lang="fa-IR" dirty="0">
              <a:solidFill>
                <a:prstClr val="black"/>
              </a:solidFill>
              <a:cs typeface="B Titr" panose="00000700000000000000" pitchFamily="2" charset="-78"/>
            </a:endParaRPr>
          </a:p>
        </p:txBody>
      </p:sp>
      <p:pic>
        <p:nvPicPr>
          <p:cNvPr id="12" name="Picture 2" descr="C:\Users\Lion\Desktop\photo_2017-02-07_20-4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685" y="865334"/>
            <a:ext cx="4677087" cy="5992666"/>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44"/>
          <p:cNvSpPr/>
          <p:nvPr/>
        </p:nvSpPr>
        <p:spPr bwMode="auto">
          <a:xfrm rot="20313476" flipH="1">
            <a:off x="1584478" y="221280"/>
            <a:ext cx="1045478" cy="1072794"/>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40970" name="Rektangel 76"/>
          <p:cNvSpPr>
            <a:spLocks noChangeArrowheads="1"/>
          </p:cNvSpPr>
          <p:nvPr/>
        </p:nvSpPr>
        <p:spPr bwMode="auto">
          <a:xfrm>
            <a:off x="864378" y="451334"/>
            <a:ext cx="2401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fa-IR" altLang="en-US" sz="2800" noProof="1" smtClean="0">
                <a:solidFill>
                  <a:schemeClr val="tx1"/>
                </a:solidFill>
                <a:latin typeface="Calibri" pitchFamily="34" charset="0"/>
                <a:cs typeface="B Titr" pitchFamily="2" charset="-78"/>
              </a:rPr>
              <a:t>منابع</a:t>
            </a:r>
            <a:endParaRPr lang="ar-SA" altLang="en-US" sz="2800" noProof="1">
              <a:solidFill>
                <a:schemeClr val="tx1"/>
              </a:solidFill>
              <a:latin typeface="Calibri" pitchFamily="34" charset="0"/>
              <a:cs typeface="B Titr" pitchFamily="2" charset="-78"/>
            </a:endParaRPr>
          </a:p>
        </p:txBody>
      </p:sp>
    </p:spTree>
    <p:extLst>
      <p:ext uri="{BB962C8B-B14F-4D97-AF65-F5344CB8AC3E}">
        <p14:creationId xmlns:p14="http://schemas.microsoft.com/office/powerpoint/2010/main" val="3575212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fontAlgn="auto">
              <a:spcAft>
                <a:spcPts val="0"/>
              </a:spcAft>
              <a:defRPr/>
            </a:pPr>
            <a:r>
              <a:rPr lang="en-US" sz="2400" b="1" dirty="0" smtClean="0">
                <a:effectLst/>
                <a:latin typeface="Times New Roman" panose="02020603050405020304" pitchFamily="18" charset="0"/>
                <a:ea typeface="Times New Roman" panose="02020603050405020304" pitchFamily="18" charset="0"/>
                <a:cs typeface="B Titr" panose="00000700000000000000" pitchFamily="2" charset="-78"/>
              </a:rPr>
              <a:t>Historical Changes in Management and Organization</a:t>
            </a:r>
            <a:endParaRPr lang="en-US" sz="2400" dirty="0">
              <a:cs typeface="B Nazanin" pitchFamily="2" charset="-78"/>
            </a:endParaRPr>
          </a:p>
        </p:txBody>
      </p:sp>
      <p:sp>
        <p:nvSpPr>
          <p:cNvPr id="3" name="Content Placeholder 2"/>
          <p:cNvSpPr>
            <a:spLocks noGrp="1"/>
          </p:cNvSpPr>
          <p:nvPr>
            <p:ph idx="1"/>
          </p:nvPr>
        </p:nvSpPr>
        <p:spPr>
          <a:xfrm>
            <a:off x="179408" y="1354238"/>
            <a:ext cx="8854633" cy="5243332"/>
          </a:xfrm>
        </p:spPr>
        <p:txBody>
          <a:bodyPr rtlCol="0">
            <a:normAutofit fontScale="62500" lnSpcReduction="20000"/>
          </a:bodyPr>
          <a:lstStyle/>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Management and organisation were developed on the basis of Weber’s Bureaucracy and Taylor’s scientific and bureaucratic and administrative management principles in early years of 20th century. </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Human relations and behavioural management movement  were introduced in the 1930s and systemic, and advisability theories were born</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By the emergence of corporate governance  by Adrian Cadbury at the end of 1990s, management faced a new evolution. </a:t>
            </a:r>
          </a:p>
          <a:p>
            <a:pPr algn="l" fontAlgn="auto">
              <a:lnSpc>
                <a:spcPct val="120000"/>
              </a:lnSpc>
              <a:spcAft>
                <a:spcPts val="0"/>
              </a:spcAft>
              <a:buFont typeface="Wingdings" pitchFamily="2" charset="2"/>
              <a:buChar char="Ø"/>
              <a:defRPr/>
            </a:pPr>
            <a:endParaRPr lang="en-GB"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GB" sz="2000" b="1" dirty="0" smtClean="0">
                <a:solidFill>
                  <a:schemeClr val="accent2">
                    <a:lumMod val="40000"/>
                    <a:lumOff val="60000"/>
                  </a:schemeClr>
                </a:solidFill>
                <a:cs typeface="B Titr" pitchFamily="2" charset="-78"/>
              </a:rPr>
              <a:t>In summary: the three schools of thoughts:</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Classic school of thought deals with division of labour, hierarchy, supervision and logical structure. </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The neoclassic school is known by human relation movement  and Systemic school, which describes the organisation as a system with environmental depended variables.</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By emergence of Human Relation movement, the subjects of job satisfaction, job enrichment, democratic leadership and empowerment were set forth.</a:t>
            </a:r>
          </a:p>
          <a:p>
            <a:pPr algn="l" fontAlgn="auto">
              <a:lnSpc>
                <a:spcPct val="120000"/>
              </a:lnSpc>
              <a:spcAft>
                <a:spcPts val="0"/>
              </a:spcAft>
              <a:buFont typeface="Wingdings" pitchFamily="2" charset="2"/>
              <a:buChar char="Ø"/>
              <a:defRPr/>
            </a:pPr>
            <a:endParaRPr lang="en-GB"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Above items are differently emphasised in different schools of thoughts. But, strategic design of evolution in massive structures such as banking sector of a country calls for an innovating approach so that it would evolve sub-organisations internally. </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No doubt, current prescriptions for structural change of banking sector cannot be effective, and we should look for a solution in which the system automatically changes itself through internal incentives. </a:t>
            </a:r>
          </a:p>
          <a:p>
            <a:pPr algn="l" fontAlgn="auto">
              <a:lnSpc>
                <a:spcPct val="120000"/>
              </a:lnSpc>
              <a:spcAft>
                <a:spcPts val="0"/>
              </a:spcAft>
              <a:buFont typeface="Wingdings" pitchFamily="2" charset="2"/>
              <a:buChar char="Ø"/>
              <a:defRPr/>
            </a:pPr>
            <a:r>
              <a:rPr lang="en-GB" sz="2000" b="1" dirty="0" smtClean="0">
                <a:solidFill>
                  <a:srgbClr val="002060"/>
                </a:solidFill>
                <a:cs typeface="B Titr" pitchFamily="2" charset="-78"/>
              </a:rPr>
              <a:t>Usually, old systems cannot improve themselves through prevailing methods and because of traditional internal stability of these systems; the organisation will step back to its previous position after a while.</a:t>
            </a:r>
            <a:endParaRPr lang="en-GB" sz="2000" b="1" dirty="0">
              <a:solidFill>
                <a:srgbClr val="002060"/>
              </a:solidFill>
              <a:cs typeface="B Titr" pitchFamily="2" charset="-78"/>
            </a:endParaRPr>
          </a:p>
        </p:txBody>
      </p:sp>
    </p:spTree>
    <p:extLst>
      <p:ext uri="{BB962C8B-B14F-4D97-AF65-F5344CB8AC3E}">
        <p14:creationId xmlns:p14="http://schemas.microsoft.com/office/powerpoint/2010/main" val="315815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ktangel med enkelt afrundet hjørne 11"/>
          <p:cNvSpPr/>
          <p:nvPr/>
        </p:nvSpPr>
        <p:spPr>
          <a:xfrm flipH="1">
            <a:off x="0" y="865334"/>
            <a:ext cx="4255477" cy="5992666"/>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lvl="0"/>
            <a:r>
              <a:rPr lang="en-US" sz="1800" b="1" dirty="0" smtClean="0">
                <a:solidFill>
                  <a:srgbClr val="FF0000"/>
                </a:solidFill>
                <a:cs typeface="B Titr" panose="00000700000000000000" pitchFamily="2" charset="-78"/>
              </a:rPr>
              <a:t>Rastin Banking </a:t>
            </a:r>
            <a:r>
              <a:rPr lang="en-US" sz="1800" b="1" dirty="0">
                <a:solidFill>
                  <a:srgbClr val="FF0000"/>
                </a:solidFill>
                <a:cs typeface="B Titr" panose="00000700000000000000" pitchFamily="2" charset="-78"/>
              </a:rPr>
              <a:t>(Volume I</a:t>
            </a:r>
            <a:r>
              <a:rPr lang="en-US" sz="1800" b="1" dirty="0" smtClean="0">
                <a:solidFill>
                  <a:srgbClr val="FF0000"/>
                </a:solidFill>
                <a:cs typeface="B Titr" panose="00000700000000000000" pitchFamily="2" charset="-78"/>
              </a:rPr>
              <a:t>): New Operational Islamic Banking System Theoretical Foundations</a:t>
            </a:r>
          </a:p>
          <a:p>
            <a:pPr lvl="0"/>
            <a:endParaRPr lang="en-US" sz="1800" b="1" dirty="0">
              <a:solidFill>
                <a:srgbClr val="FF0000"/>
              </a:solidFill>
              <a:cs typeface="B Titr" panose="00000700000000000000" pitchFamily="2" charset="-78"/>
            </a:endParaRPr>
          </a:p>
          <a:p>
            <a:pPr lvl="0"/>
            <a:r>
              <a:rPr lang="en-US" sz="1800" b="1" dirty="0" smtClean="0">
                <a:solidFill>
                  <a:srgbClr val="FF0000"/>
                </a:solidFill>
                <a:cs typeface="B Titr" panose="00000700000000000000" pitchFamily="2" charset="-78"/>
              </a:rPr>
              <a:t>Rastin </a:t>
            </a:r>
            <a:r>
              <a:rPr lang="en-US" sz="1800" b="1" dirty="0">
                <a:solidFill>
                  <a:srgbClr val="FF0000"/>
                </a:solidFill>
                <a:cs typeface="B Titr" panose="00000700000000000000" pitchFamily="2" charset="-78"/>
              </a:rPr>
              <a:t>Banking (Volume II): New Operational Islamic Banking System Application Issues</a:t>
            </a:r>
            <a:endParaRPr lang="en-US" sz="1800" b="1" dirty="0" smtClean="0">
              <a:solidFill>
                <a:srgbClr val="FF0000"/>
              </a:solidFill>
              <a:cs typeface="B Titr" panose="00000700000000000000" pitchFamily="2" charset="-78"/>
            </a:endParaRPr>
          </a:p>
          <a:p>
            <a:pPr lvl="0"/>
            <a:endParaRPr lang="en-GB" sz="1800" dirty="0" smtClean="0">
              <a:solidFill>
                <a:srgbClr val="FF0000"/>
              </a:solidFill>
              <a:cs typeface="B Titr" panose="00000700000000000000" pitchFamily="2" charset="-78"/>
            </a:endParaRPr>
          </a:p>
          <a:p>
            <a:pPr lvl="0" algn="ctr"/>
            <a:r>
              <a:rPr lang="en-US" sz="1800" dirty="0" smtClean="0">
                <a:solidFill>
                  <a:srgbClr val="FF0000"/>
                </a:solidFill>
                <a:cs typeface="B Titr" panose="00000700000000000000" pitchFamily="2" charset="-78"/>
              </a:rPr>
              <a:t> </a:t>
            </a:r>
          </a:p>
          <a:p>
            <a:pPr lvl="0" algn="ctr"/>
            <a:r>
              <a:rPr lang="en-US" sz="1800" b="1" dirty="0" smtClean="0">
                <a:solidFill>
                  <a:schemeClr val="tx1">
                    <a:lumMod val="95000"/>
                    <a:lumOff val="5000"/>
                  </a:schemeClr>
                </a:solidFill>
                <a:cs typeface="B Titr" panose="00000700000000000000" pitchFamily="2" charset="-78"/>
              </a:rPr>
              <a:t>by Bijan Bidabad </a:t>
            </a:r>
          </a:p>
          <a:p>
            <a:pPr lvl="0" algn="ctr"/>
            <a:endParaRPr lang="en-GB" sz="1800" dirty="0">
              <a:solidFill>
                <a:srgbClr val="FF0000"/>
              </a:solidFill>
              <a:cs typeface="B Titr" panose="00000700000000000000" pitchFamily="2" charset="-78"/>
            </a:endParaRPr>
          </a:p>
          <a:p>
            <a:pPr lvl="0" algn="ctr"/>
            <a:endParaRPr lang="en-GB" sz="1800" dirty="0" smtClean="0">
              <a:solidFill>
                <a:srgbClr val="FF0000"/>
              </a:solidFill>
              <a:cs typeface="B Titr" panose="00000700000000000000" pitchFamily="2" charset="-78"/>
            </a:endParaRPr>
          </a:p>
          <a:p>
            <a:pPr lvl="0" algn="ctr"/>
            <a:r>
              <a:rPr lang="en-US" dirty="0">
                <a:solidFill>
                  <a:srgbClr val="FF0000"/>
                </a:solidFill>
                <a:cs typeface="B Titr" panose="00000700000000000000" pitchFamily="2" charset="-78"/>
              </a:rPr>
              <a:t>https://</a:t>
            </a:r>
            <a:r>
              <a:rPr lang="en-US" dirty="0" smtClean="0">
                <a:solidFill>
                  <a:srgbClr val="FF0000"/>
                </a:solidFill>
                <a:cs typeface="B Titr" panose="00000700000000000000" pitchFamily="2" charset="-78"/>
              </a:rPr>
              <a:t>www.amazon.com</a:t>
            </a:r>
            <a:endParaRPr lang="fa-IR" dirty="0" smtClean="0">
              <a:solidFill>
                <a:srgbClr val="FF0000"/>
              </a:solidFill>
              <a:cs typeface="B Titr" panose="00000700000000000000" pitchFamily="2" charset="-78"/>
            </a:endParaRPr>
          </a:p>
        </p:txBody>
      </p:sp>
      <p:sp>
        <p:nvSpPr>
          <p:cNvPr id="13" name="Ellipse 44"/>
          <p:cNvSpPr/>
          <p:nvPr/>
        </p:nvSpPr>
        <p:spPr bwMode="auto">
          <a:xfrm rot="20313476" flipH="1">
            <a:off x="1584478" y="221280"/>
            <a:ext cx="1045478" cy="1072794"/>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u="sng">
              <a:solidFill>
                <a:srgbClr val="FFFFFF"/>
              </a:solidFill>
              <a:latin typeface="Calibri" pitchFamily="-105" charset="0"/>
            </a:endParaRPr>
          </a:p>
        </p:txBody>
      </p:sp>
      <p:sp>
        <p:nvSpPr>
          <p:cNvPr id="40970" name="Rektangel 76"/>
          <p:cNvSpPr>
            <a:spLocks noChangeArrowheads="1"/>
          </p:cNvSpPr>
          <p:nvPr/>
        </p:nvSpPr>
        <p:spPr bwMode="auto">
          <a:xfrm>
            <a:off x="926794" y="496002"/>
            <a:ext cx="2401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GB" altLang="en-US" sz="1800" b="1" noProof="1" smtClean="0">
                <a:solidFill>
                  <a:schemeClr val="tx1"/>
                </a:solidFill>
                <a:latin typeface="Calibri" pitchFamily="34" charset="0"/>
                <a:cs typeface="B Titr" pitchFamily="2" charset="-78"/>
              </a:rPr>
              <a:t>Resources</a:t>
            </a:r>
            <a:endParaRPr lang="ar-SA" altLang="en-US" sz="1800" b="1" noProof="1">
              <a:solidFill>
                <a:schemeClr val="tx1"/>
              </a:solidFill>
              <a:latin typeface="Calibri" pitchFamily="34" charset="0"/>
              <a:cs typeface="B Titr" pitchFamily="2" charset="-78"/>
            </a:endParaRPr>
          </a:p>
        </p:txBody>
      </p:sp>
      <p:pic>
        <p:nvPicPr>
          <p:cNvPr id="2" name="Picture 1"/>
          <p:cNvPicPr>
            <a:picLocks noChangeAspect="1"/>
          </p:cNvPicPr>
          <p:nvPr/>
        </p:nvPicPr>
        <p:blipFill>
          <a:blip r:embed="rId2"/>
          <a:stretch>
            <a:fillRect/>
          </a:stretch>
        </p:blipFill>
        <p:spPr>
          <a:xfrm>
            <a:off x="4343642" y="865334"/>
            <a:ext cx="2355913" cy="3447509"/>
          </a:xfrm>
          <a:prstGeom prst="rect">
            <a:avLst/>
          </a:prstGeom>
        </p:spPr>
      </p:pic>
      <p:pic>
        <p:nvPicPr>
          <p:cNvPr id="3" name="Picture 2"/>
          <p:cNvPicPr>
            <a:picLocks noChangeAspect="1"/>
          </p:cNvPicPr>
          <p:nvPr/>
        </p:nvPicPr>
        <p:blipFill>
          <a:blip r:embed="rId3"/>
          <a:stretch>
            <a:fillRect/>
          </a:stretch>
        </p:blipFill>
        <p:spPr>
          <a:xfrm>
            <a:off x="6797462" y="3341716"/>
            <a:ext cx="2346538" cy="3516284"/>
          </a:xfrm>
          <a:prstGeom prst="rect">
            <a:avLst/>
          </a:prstGeom>
        </p:spPr>
      </p:pic>
    </p:spTree>
    <p:extLst>
      <p:ext uri="{BB962C8B-B14F-4D97-AF65-F5344CB8AC3E}">
        <p14:creationId xmlns:p14="http://schemas.microsoft.com/office/powerpoint/2010/main" val="213373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47675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989" name="Gruppe 123"/>
          <p:cNvGrpSpPr>
            <a:grpSpLocks/>
          </p:cNvGrpSpPr>
          <p:nvPr/>
        </p:nvGrpSpPr>
        <p:grpSpPr bwMode="auto">
          <a:xfrm>
            <a:off x="2389188" y="441325"/>
            <a:ext cx="4381500" cy="5853113"/>
            <a:chOff x="1747529" y="1312545"/>
            <a:chExt cx="3690474" cy="5048331"/>
          </a:xfrm>
        </p:grpSpPr>
        <p:sp>
          <p:nvSpPr>
            <p:cNvPr id="9" name="Ellipse 86"/>
            <p:cNvSpPr/>
            <p:nvPr/>
          </p:nvSpPr>
          <p:spPr bwMode="auto">
            <a:xfrm>
              <a:off x="2115447"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sp>
          <p:nvSpPr>
            <p:cNvPr id="10" name="Ellipse 87"/>
            <p:cNvSpPr/>
            <p:nvPr/>
          </p:nvSpPr>
          <p:spPr bwMode="auto">
            <a:xfrm>
              <a:off x="3575180" y="5970678"/>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sp>
          <p:nvSpPr>
            <p:cNvPr id="11" name="Ellipse 88"/>
            <p:cNvSpPr/>
            <p:nvPr/>
          </p:nvSpPr>
          <p:spPr bwMode="auto">
            <a:xfrm>
              <a:off x="1747529" y="5980191"/>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grpSp>
          <p:nvGrpSpPr>
            <p:cNvPr id="42001" name="Gruppe 92"/>
            <p:cNvGrpSpPr>
              <a:grpSpLocks/>
            </p:cNvGrpSpPr>
            <p:nvPr/>
          </p:nvGrpSpPr>
          <p:grpSpPr bwMode="auto">
            <a:xfrm>
              <a:off x="3200405" y="2301745"/>
              <a:ext cx="609783" cy="4021898"/>
              <a:chOff x="1989167" y="3459524"/>
              <a:chExt cx="1469605" cy="2879360"/>
            </a:xfrm>
          </p:grpSpPr>
          <p:sp>
            <p:nvSpPr>
              <p:cNvPr id="16" name="Afrundet rektangel 89"/>
              <p:cNvSpPr>
                <a:spLocks noChangeArrowheads="1"/>
              </p:cNvSpPr>
              <p:nvPr/>
            </p:nvSpPr>
            <p:spPr bwMode="auto">
              <a:xfrm rot="1320000">
                <a:off x="1990570" y="3923721"/>
                <a:ext cx="199798"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sp>
            <p:nvSpPr>
              <p:cNvPr id="17" name="Afrundet rektangel 90"/>
              <p:cNvSpPr>
                <a:spLocks noChangeArrowheads="1"/>
              </p:cNvSpPr>
              <p:nvPr/>
            </p:nvSpPr>
            <p:spPr bwMode="auto">
              <a:xfrm>
                <a:off x="2722088" y="3459080"/>
                <a:ext cx="174017"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sp>
            <p:nvSpPr>
              <p:cNvPr id="18" name="Afrundet rektangel 91"/>
              <p:cNvSpPr>
                <a:spLocks noChangeArrowheads="1"/>
              </p:cNvSpPr>
              <p:nvPr/>
            </p:nvSpPr>
            <p:spPr bwMode="auto">
              <a:xfrm rot="20040000">
                <a:off x="3260251" y="3920781"/>
                <a:ext cx="199798"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Calibri" charset="0"/>
                  <a:ea typeface="ＭＳ Ｐゴシック" charset="-128"/>
                  <a:cs typeface="ＭＳ Ｐゴシック" charset="-128"/>
                </a:endParaRPr>
              </a:p>
            </p:txBody>
          </p:sp>
        </p:grpSp>
        <p:grpSp>
          <p:nvGrpSpPr>
            <p:cNvPr id="5" name="Gruppe 157"/>
            <p:cNvGrpSpPr/>
            <p:nvPr/>
          </p:nvGrpSpPr>
          <p:grpSpPr bwMode="auto">
            <a:xfrm>
              <a:off x="2001838" y="1312545"/>
              <a:ext cx="2981642" cy="3701415"/>
              <a:chOff x="5158493" y="1088691"/>
              <a:chExt cx="3627367" cy="4759659"/>
            </a:xfrm>
            <a:effectLst>
              <a:outerShdw blurRad="50800" dist="38100" dir="2700000" algn="tl" rotWithShape="0">
                <a:prstClr val="black">
                  <a:alpha val="40000"/>
                </a:prstClr>
              </a:outerShdw>
            </a:effectLst>
          </p:grpSpPr>
          <p:sp>
            <p:nvSpPr>
              <p:cNvPr id="14" name="Rectangle 27"/>
              <p:cNvSpPr>
                <a:spLocks noChangeArrowheads="1"/>
              </p:cNvSpPr>
              <p:nvPr/>
            </p:nvSpPr>
            <p:spPr bwMode="auto">
              <a:xfrm>
                <a:off x="5162551" y="1398269"/>
                <a:ext cx="3608070" cy="4450081"/>
              </a:xfrm>
              <a:prstGeom prst="rect">
                <a:avLst/>
              </a:prstGeom>
              <a:gradFill flip="none" rotWithShape="1">
                <a:gsLst>
                  <a:gs pos="38000">
                    <a:sysClr val="window" lastClr="FFFFFF"/>
                  </a:gs>
                  <a:gs pos="100000">
                    <a:schemeClr val="bg1">
                      <a:lumMod val="75000"/>
                    </a:schemeClr>
                  </a:gs>
                  <a:gs pos="68000">
                    <a:schemeClr val="bg1">
                      <a:lumMod val="95000"/>
                    </a:schemeClr>
                  </a:gs>
                </a:gsLst>
                <a:lin ang="12300000" scaled="0"/>
                <a:tileRect/>
              </a:gradFill>
              <a:ln w="9525">
                <a:noFill/>
                <a:miter lim="800000"/>
                <a:headEnd/>
                <a:tailEnd/>
              </a:ln>
              <a:effectLst/>
            </p:spPr>
            <p:txBody>
              <a:bodyPr anchor="ctr"/>
              <a:lstStyle/>
              <a:p>
                <a:pPr marL="342900" indent="-342900" algn="ctr" fontAlgn="auto">
                  <a:spcBef>
                    <a:spcPts val="0"/>
                  </a:spcBef>
                  <a:spcAft>
                    <a:spcPts val="0"/>
                  </a:spcAft>
                  <a:defRPr/>
                </a:pPr>
                <a:endParaRPr lang="de-DE" sz="1400" kern="0" dirty="0">
                  <a:solidFill>
                    <a:sysClr val="windowText" lastClr="000000"/>
                  </a:solidFill>
                  <a:latin typeface="Arial Narrow" pitchFamily="-97" charset="0"/>
                  <a:ea typeface="ＭＳ Ｐゴシック" pitchFamily="-97" charset="-128"/>
                </a:endParaRPr>
              </a:p>
            </p:txBody>
          </p:sp>
          <p:sp>
            <p:nvSpPr>
              <p:cNvPr id="15" name="Rectangle 39"/>
              <p:cNvSpPr>
                <a:spLocks noChangeArrowheads="1"/>
              </p:cNvSpPr>
              <p:nvPr/>
            </p:nvSpPr>
            <p:spPr bwMode="auto">
              <a:xfrm>
                <a:off x="5158493" y="1088691"/>
                <a:ext cx="3627367" cy="385778"/>
              </a:xfrm>
              <a:prstGeom prst="rect">
                <a:avLst/>
              </a:prstGeom>
              <a:gradFill flip="none" rotWithShape="1">
                <a:gsLst>
                  <a:gs pos="0">
                    <a:srgbClr val="25AFFF"/>
                  </a:gs>
                  <a:gs pos="50000">
                    <a:srgbClr val="74F4FF"/>
                  </a:gs>
                  <a:gs pos="100000">
                    <a:srgbClr val="208ECD"/>
                  </a:gs>
                </a:gsLst>
                <a:lin ang="5400000" scaled="1"/>
                <a:tileRect/>
              </a:gradFill>
              <a:ln w="25400" cap="flat" cmpd="sng" algn="ctr">
                <a:noFill/>
                <a:prstDash val="solid"/>
              </a:ln>
              <a:effectLst/>
            </p:spPr>
            <p:txBody>
              <a:bodyPr anchor="ctr"/>
              <a:lstStyle/>
              <a:p>
                <a:pPr algn="ctr" fontAlgn="auto">
                  <a:spcBef>
                    <a:spcPts val="0"/>
                  </a:spcBef>
                  <a:spcAft>
                    <a:spcPts val="0"/>
                  </a:spcAft>
                  <a:defRPr/>
                </a:pPr>
                <a:r>
                  <a:rPr lang="en-GB" kern="0" noProof="1" smtClean="0">
                    <a:solidFill>
                      <a:srgbClr val="000000"/>
                    </a:solidFill>
                    <a:latin typeface="Calibri"/>
                    <a:ea typeface="ＭＳ Ｐゴシック" pitchFamily="-97" charset="-128"/>
                    <a:cs typeface="B Titr" pitchFamily="2" charset="-78"/>
                  </a:rPr>
                  <a:t>Rastin Banking</a:t>
                </a:r>
                <a:endParaRPr lang="de-DE" kern="0" noProof="1">
                  <a:solidFill>
                    <a:srgbClr val="000000"/>
                  </a:solidFill>
                  <a:latin typeface="Calibri"/>
                  <a:ea typeface="ＭＳ Ｐゴシック" pitchFamily="-97" charset="-128"/>
                  <a:cs typeface="B Titr" pitchFamily="2" charset="-78"/>
                </a:endParaRPr>
              </a:p>
            </p:txBody>
          </p:sp>
        </p:grpSp>
      </p:grpSp>
      <p:sp>
        <p:nvSpPr>
          <p:cNvPr id="2057" name="Rectangle 141"/>
          <p:cNvSpPr>
            <a:spLocks noChangeArrowheads="1"/>
          </p:cNvSpPr>
          <p:nvPr/>
        </p:nvSpPr>
        <p:spPr bwMode="auto">
          <a:xfrm>
            <a:off x="2667000" y="928688"/>
            <a:ext cx="3521075" cy="892552"/>
          </a:xfrm>
          <a:prstGeom prst="rect">
            <a:avLst/>
          </a:prstGeom>
          <a:noFill/>
          <a:ln w="9525">
            <a:noFill/>
            <a:miter lim="800000"/>
            <a:headEnd/>
            <a:tailEnd/>
          </a:ln>
        </p:spPr>
        <p:txBody>
          <a:bodyPr>
            <a:spAutoFit/>
          </a:bodyPr>
          <a:lstStyle/>
          <a:p>
            <a:pPr algn="ctr">
              <a:defRPr/>
            </a:pPr>
            <a:endParaRPr lang="fa-IR" b="1" dirty="0">
              <a:solidFill>
                <a:schemeClr val="bg2">
                  <a:lumMod val="50000"/>
                </a:schemeClr>
              </a:solidFill>
              <a:cs typeface="B Titr" pitchFamily="2" charset="-78"/>
            </a:endParaRPr>
          </a:p>
          <a:p>
            <a:pPr algn="ctr">
              <a:defRPr/>
            </a:pPr>
            <a:r>
              <a:rPr lang="en-GB" sz="3200" b="1" dirty="0" smtClean="0">
                <a:solidFill>
                  <a:schemeClr val="bg2">
                    <a:lumMod val="50000"/>
                  </a:schemeClr>
                </a:solidFill>
                <a:cs typeface="B Titr" pitchFamily="2" charset="-78"/>
              </a:rPr>
              <a:t>Rastin Banking</a:t>
            </a:r>
            <a:endParaRPr lang="en-US" sz="3200" b="1" dirty="0">
              <a:solidFill>
                <a:schemeClr val="bg2">
                  <a:lumMod val="50000"/>
                </a:schemeClr>
              </a:solidFill>
              <a:latin typeface="Calibri" pitchFamily="-105" charset="0"/>
              <a:cs typeface="B Titr" pitchFamily="2" charset="-78"/>
            </a:endParaRPr>
          </a:p>
        </p:txBody>
      </p:sp>
      <p:sp>
        <p:nvSpPr>
          <p:cNvPr id="41991" name="Rectangle 141"/>
          <p:cNvSpPr>
            <a:spLocks noChangeArrowheads="1"/>
          </p:cNvSpPr>
          <p:nvPr/>
        </p:nvSpPr>
        <p:spPr bwMode="auto">
          <a:xfrm>
            <a:off x="3130180" y="2014168"/>
            <a:ext cx="24257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rtl="1">
              <a:spcBef>
                <a:spcPct val="0"/>
              </a:spcBef>
              <a:buFontTx/>
              <a:buNone/>
            </a:pPr>
            <a:r>
              <a:rPr lang="en-GB" altLang="en-US" sz="1600" dirty="0" smtClean="0">
                <a:solidFill>
                  <a:schemeClr val="tx1"/>
                </a:solidFill>
                <a:latin typeface="Arial" charset="0"/>
                <a:cs typeface="B Titr" pitchFamily="2" charset="-78"/>
              </a:rPr>
              <a:t>Thanks</a:t>
            </a:r>
            <a:endParaRPr lang="fa-IR" altLang="en-US" sz="1600" dirty="0">
              <a:solidFill>
                <a:schemeClr val="tx1"/>
              </a:solidFill>
              <a:latin typeface="Arial" charset="0"/>
              <a:cs typeface="B Titr" pitchFamily="2" charset="-78"/>
            </a:endParaRPr>
          </a:p>
          <a:p>
            <a:pPr algn="ctr" rtl="1">
              <a:spcBef>
                <a:spcPct val="0"/>
              </a:spcBef>
              <a:buFontTx/>
              <a:buNone/>
            </a:pPr>
            <a:endParaRPr lang="fa-IR" altLang="en-US" sz="1600" dirty="0">
              <a:solidFill>
                <a:schemeClr val="tx1"/>
              </a:solidFill>
              <a:latin typeface="Arial" charset="0"/>
              <a:cs typeface="B Titr" pitchFamily="2" charset="-78"/>
            </a:endParaRPr>
          </a:p>
          <a:p>
            <a:pPr algn="ctr" rtl="1">
              <a:spcBef>
                <a:spcPct val="0"/>
              </a:spcBef>
              <a:buFontTx/>
              <a:buNone/>
            </a:pPr>
            <a:r>
              <a:rPr lang="en-US" altLang="en-US" sz="1600" dirty="0" smtClean="0">
                <a:solidFill>
                  <a:schemeClr val="tx1"/>
                </a:solidFill>
                <a:latin typeface="Britannic Bold" panose="020B0903060703020204" pitchFamily="34" charset="0"/>
                <a:cs typeface="B Titr" pitchFamily="2" charset="-78"/>
              </a:rPr>
              <a:t>Bijan </a:t>
            </a:r>
            <a:r>
              <a:rPr lang="en-US" altLang="en-US" sz="1600" dirty="0" smtClean="0">
                <a:solidFill>
                  <a:schemeClr val="tx1"/>
                </a:solidFill>
                <a:latin typeface="Britannic Bold" panose="020B0903060703020204" pitchFamily="34" charset="0"/>
                <a:cs typeface="B Titr" pitchFamily="2" charset="-78"/>
              </a:rPr>
              <a:t>Bidabad</a:t>
            </a:r>
            <a:endParaRPr lang="fa-IR" altLang="en-US" sz="1600" dirty="0">
              <a:solidFill>
                <a:schemeClr val="tx1"/>
              </a:solidFill>
              <a:latin typeface="Britannic Bold" panose="020B0903060703020204" pitchFamily="34" charset="0"/>
              <a:cs typeface="B Titr" pitchFamily="2" charset="-78"/>
            </a:endParaRPr>
          </a:p>
          <a:p>
            <a:pPr algn="ctr" rtl="1">
              <a:spcBef>
                <a:spcPct val="0"/>
              </a:spcBef>
              <a:buFontTx/>
              <a:buNone/>
            </a:pPr>
            <a:endParaRPr lang="fa-IR" altLang="en-US" sz="1600" dirty="0">
              <a:solidFill>
                <a:schemeClr val="tx1"/>
              </a:solidFill>
              <a:latin typeface="Calibri" pitchFamily="34" charset="0"/>
              <a:cs typeface="B Titr" pitchFamily="2" charset="-78"/>
            </a:endParaRPr>
          </a:p>
          <a:p>
            <a:pPr algn="ctr" rtl="1">
              <a:spcBef>
                <a:spcPct val="0"/>
              </a:spcBef>
              <a:buFontTx/>
              <a:buNone/>
            </a:pPr>
            <a:r>
              <a:rPr lang="en-US" altLang="en-US" sz="1600" b="1" dirty="0">
                <a:solidFill>
                  <a:schemeClr val="tx1"/>
                </a:solidFill>
                <a:latin typeface="Calibri" pitchFamily="34" charset="0"/>
                <a:cs typeface="B Titr" pitchFamily="2" charset="-78"/>
                <a:hlinkClick r:id="rId2"/>
              </a:rPr>
              <a:t>http://www.bidabad.com</a:t>
            </a:r>
            <a:endParaRPr lang="en-US" altLang="en-US" sz="1600" b="1" dirty="0">
              <a:solidFill>
                <a:schemeClr val="tx1"/>
              </a:solidFill>
              <a:latin typeface="Calibri" pitchFamily="34" charset="0"/>
              <a:cs typeface="B Titr" pitchFamily="2" charset="-78"/>
            </a:endParaRPr>
          </a:p>
          <a:p>
            <a:pPr algn="ctr" rtl="1">
              <a:spcBef>
                <a:spcPct val="0"/>
              </a:spcBef>
              <a:buFontTx/>
              <a:buNone/>
            </a:pPr>
            <a:endParaRPr lang="en-US" altLang="en-US" sz="1600" b="1" dirty="0">
              <a:solidFill>
                <a:schemeClr val="tx1"/>
              </a:solidFill>
              <a:latin typeface="Calibri" pitchFamily="34" charset="0"/>
              <a:cs typeface="B Titr" pitchFamily="2" charset="-78"/>
            </a:endParaRPr>
          </a:p>
          <a:p>
            <a:pPr algn="ctr" rtl="1">
              <a:spcBef>
                <a:spcPct val="0"/>
              </a:spcBef>
              <a:buFontTx/>
              <a:buNone/>
            </a:pPr>
            <a:r>
              <a:rPr lang="en-US" altLang="en-US" sz="1600" b="1" dirty="0">
                <a:solidFill>
                  <a:schemeClr val="tx1"/>
                </a:solidFill>
                <a:latin typeface="Calibri" pitchFamily="34" charset="0"/>
                <a:cs typeface="B Titr" pitchFamily="2" charset="-78"/>
                <a:hlinkClick r:id="rId3"/>
              </a:rPr>
              <a:t>bijan@bidabad.com</a:t>
            </a:r>
            <a:endParaRPr lang="en-US" altLang="en-US" sz="1600" b="1" dirty="0">
              <a:solidFill>
                <a:schemeClr val="tx1"/>
              </a:solidFill>
              <a:latin typeface="Calibri" pitchFamily="34" charset="0"/>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rtl="1" fontAlgn="auto">
              <a:spcAft>
                <a:spcPts val="0"/>
              </a:spcAft>
              <a:defRPr/>
            </a:pPr>
            <a:r>
              <a:rPr lang="en-US" sz="2400" b="1" dirty="0">
                <a:effectLst/>
                <a:latin typeface="Times New Roman" panose="02020603050405020304" pitchFamily="18" charset="0"/>
                <a:ea typeface="Times New Roman" panose="02020603050405020304" pitchFamily="18" charset="0"/>
                <a:cs typeface="B Titr" panose="00000700000000000000" pitchFamily="2" charset="-78"/>
              </a:rPr>
              <a:t>Knowledge Management and </a:t>
            </a:r>
            <a:r>
              <a:rPr lang="en-US" sz="2400" b="1" dirty="0" err="1">
                <a:effectLst/>
                <a:latin typeface="Times New Roman" panose="02020603050405020304" pitchFamily="18" charset="0"/>
                <a:ea typeface="Times New Roman" panose="02020603050405020304" pitchFamily="18" charset="0"/>
                <a:cs typeface="B Titr" panose="00000700000000000000" pitchFamily="2" charset="-78"/>
              </a:rPr>
              <a:t>Organisational</a:t>
            </a:r>
            <a:r>
              <a:rPr lang="en-US" sz="2400" b="1" dirty="0">
                <a:effectLst/>
                <a:latin typeface="Times New Roman" panose="02020603050405020304" pitchFamily="18" charset="0"/>
                <a:ea typeface="Times New Roman" panose="02020603050405020304" pitchFamily="18" charset="0"/>
                <a:cs typeface="B Titr" panose="00000700000000000000" pitchFamily="2" charset="-78"/>
              </a:rPr>
              <a:t> Change</a:t>
            </a:r>
            <a:endParaRPr lang="en-US" sz="2400" dirty="0">
              <a:cs typeface="B Nazanin" pitchFamily="2" charset="-78"/>
            </a:endParaRPr>
          </a:p>
        </p:txBody>
      </p:sp>
      <p:sp>
        <p:nvSpPr>
          <p:cNvPr id="3" name="Content Placeholder 2"/>
          <p:cNvSpPr>
            <a:spLocks noGrp="1"/>
          </p:cNvSpPr>
          <p:nvPr>
            <p:ph idx="1"/>
          </p:nvPr>
        </p:nvSpPr>
        <p:spPr>
          <a:xfrm>
            <a:off x="46300" y="1093808"/>
            <a:ext cx="8987742" cy="5764192"/>
          </a:xfrm>
        </p:spPr>
        <p:txBody>
          <a:bodyPr rtlCol="0">
            <a:normAutofit/>
          </a:bodyPr>
          <a:lstStyle/>
          <a:p>
            <a:pPr marL="0" indent="0" algn="l" fontAlgn="auto">
              <a:lnSpc>
                <a:spcPct val="120000"/>
              </a:lnSpc>
              <a:spcAft>
                <a:spcPts val="0"/>
              </a:spcAft>
              <a:buNone/>
              <a:defRPr/>
            </a:pPr>
            <a:r>
              <a:rPr lang="en-US" sz="1100" b="1" dirty="0">
                <a:solidFill>
                  <a:srgbClr val="002060"/>
                </a:solidFill>
                <a:cs typeface="B Titr" pitchFamily="2" charset="-78"/>
              </a:rPr>
              <a:t>Knowledge </a:t>
            </a:r>
            <a:r>
              <a:rPr lang="en-US" sz="1100" b="1" dirty="0" smtClean="0">
                <a:solidFill>
                  <a:srgbClr val="002060"/>
                </a:solidFill>
                <a:cs typeface="B Titr" pitchFamily="2" charset="-78"/>
              </a:rPr>
              <a:t>Management:</a:t>
            </a:r>
          </a:p>
          <a:p>
            <a:pPr algn="l" fontAlgn="auto">
              <a:lnSpc>
                <a:spcPct val="120000"/>
              </a:lnSpc>
              <a:spcAft>
                <a:spcPts val="0"/>
              </a:spcAft>
              <a:buFont typeface="Wingdings" pitchFamily="2" charset="2"/>
              <a:buChar char="Ø"/>
              <a:defRPr/>
            </a:pPr>
            <a:r>
              <a:rPr lang="en-US" sz="1100" b="1" dirty="0" smtClean="0">
                <a:solidFill>
                  <a:srgbClr val="002060"/>
                </a:solidFill>
                <a:cs typeface="B Titr" pitchFamily="2" charset="-78"/>
              </a:rPr>
              <a:t>operates </a:t>
            </a:r>
            <a:r>
              <a:rPr lang="en-US" sz="1100" b="1" dirty="0">
                <a:solidFill>
                  <a:srgbClr val="002060"/>
                </a:solidFill>
                <a:cs typeface="B Titr" pitchFamily="2" charset="-78"/>
              </a:rPr>
              <a:t>on the basis of changing intellectual endowments of employees and their inherent powers. </a:t>
            </a:r>
            <a:endParaRPr lang="en-US" sz="11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100" b="1" dirty="0" smtClean="0">
                <a:solidFill>
                  <a:srgbClr val="002060"/>
                </a:solidFill>
                <a:cs typeface="B Titr" pitchFamily="2" charset="-78"/>
              </a:rPr>
              <a:t>considers </a:t>
            </a:r>
            <a:r>
              <a:rPr lang="en-US" sz="1100" b="1" dirty="0">
                <a:solidFill>
                  <a:srgbClr val="002060"/>
                </a:solidFill>
                <a:cs typeface="B Titr" pitchFamily="2" charset="-78"/>
              </a:rPr>
              <a:t>the relations of information with individual activities and information and fulfilment of collective knowledge and experience. </a:t>
            </a:r>
            <a:endParaRPr lang="en-US" sz="11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100" b="1" dirty="0" smtClean="0">
                <a:solidFill>
                  <a:srgbClr val="002060"/>
                </a:solidFill>
                <a:cs typeface="B Titr" pitchFamily="2" charset="-78"/>
              </a:rPr>
              <a:t>is </a:t>
            </a:r>
            <a:r>
              <a:rPr lang="en-US" sz="1100" b="1" dirty="0">
                <a:solidFill>
                  <a:srgbClr val="002060"/>
                </a:solidFill>
                <a:cs typeface="B Titr" pitchFamily="2" charset="-78"/>
              </a:rPr>
              <a:t>a systemic approach to finding, understanding and applying knowledge and experience to achieve </a:t>
            </a:r>
            <a:r>
              <a:rPr lang="en-US" sz="1100" b="1" dirty="0" err="1">
                <a:solidFill>
                  <a:srgbClr val="002060"/>
                </a:solidFill>
                <a:cs typeface="B Titr" pitchFamily="2" charset="-78"/>
              </a:rPr>
              <a:t>organisational</a:t>
            </a:r>
            <a:r>
              <a:rPr lang="en-US" sz="1100" b="1" dirty="0">
                <a:solidFill>
                  <a:srgbClr val="002060"/>
                </a:solidFill>
                <a:cs typeface="B Titr" pitchFamily="2" charset="-78"/>
              </a:rPr>
              <a:t> goals through exchange, creation or promotion of human mental capital. </a:t>
            </a:r>
            <a:endParaRPr lang="en-US" sz="11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100" b="1" dirty="0" smtClean="0">
                <a:solidFill>
                  <a:srgbClr val="002060"/>
                </a:solidFill>
                <a:cs typeface="B Titr" pitchFamily="2" charset="-78"/>
              </a:rPr>
              <a:t>is </a:t>
            </a:r>
            <a:r>
              <a:rPr lang="en-US" sz="1100" b="1" dirty="0">
                <a:solidFill>
                  <a:srgbClr val="002060"/>
                </a:solidFill>
                <a:cs typeface="B Titr" pitchFamily="2" charset="-78"/>
              </a:rPr>
              <a:t>smart designing of processes, instruments, structure, etc. with the aim of increasing, renovating, sharing or improvement of application of knowledge and practical experiment. </a:t>
            </a:r>
            <a:endParaRPr lang="en-US" sz="11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100" b="1" dirty="0" smtClean="0">
                <a:solidFill>
                  <a:srgbClr val="002060"/>
                </a:solidFill>
                <a:cs typeface="B Titr" pitchFamily="2" charset="-78"/>
              </a:rPr>
              <a:t>helps </a:t>
            </a:r>
            <a:r>
              <a:rPr lang="en-US" sz="1100" b="1" dirty="0" err="1">
                <a:solidFill>
                  <a:srgbClr val="002060"/>
                </a:solidFill>
                <a:cs typeface="B Titr" pitchFamily="2" charset="-78"/>
              </a:rPr>
              <a:t>organisations</a:t>
            </a:r>
            <a:r>
              <a:rPr lang="en-US" sz="1100" b="1" dirty="0">
                <a:solidFill>
                  <a:srgbClr val="002060"/>
                </a:solidFill>
                <a:cs typeface="B Titr" pitchFamily="2" charset="-78"/>
              </a:rPr>
              <a:t> to collect, select and </a:t>
            </a:r>
            <a:r>
              <a:rPr lang="en-US" sz="1100" b="1" dirty="0" err="1">
                <a:solidFill>
                  <a:srgbClr val="002060"/>
                </a:solidFill>
                <a:cs typeface="B Titr" pitchFamily="2" charset="-78"/>
              </a:rPr>
              <a:t>organise</a:t>
            </a:r>
            <a:r>
              <a:rPr lang="en-US" sz="1100" b="1" dirty="0">
                <a:solidFill>
                  <a:srgbClr val="002060"/>
                </a:solidFill>
                <a:cs typeface="B Titr" pitchFamily="2" charset="-78"/>
              </a:rPr>
              <a:t> unwritten </a:t>
            </a:r>
            <a:r>
              <a:rPr lang="en-US" sz="1100" b="1" dirty="0" err="1">
                <a:solidFill>
                  <a:srgbClr val="002060"/>
                </a:solidFill>
                <a:cs typeface="B Titr" pitchFamily="2" charset="-78"/>
              </a:rPr>
              <a:t>organisational</a:t>
            </a:r>
            <a:r>
              <a:rPr lang="en-US" sz="1100" b="1" dirty="0">
                <a:solidFill>
                  <a:srgbClr val="002060"/>
                </a:solidFill>
                <a:cs typeface="B Titr" pitchFamily="2" charset="-78"/>
              </a:rPr>
              <a:t> memory.   </a:t>
            </a:r>
          </a:p>
          <a:p>
            <a:pPr algn="l" fontAlgn="auto">
              <a:lnSpc>
                <a:spcPct val="120000"/>
              </a:lnSpc>
              <a:spcAft>
                <a:spcPts val="0"/>
              </a:spcAft>
              <a:buFont typeface="Wingdings" pitchFamily="2" charset="2"/>
              <a:buChar char="Ø"/>
              <a:defRPr/>
            </a:pPr>
            <a:endParaRPr lang="en-US" sz="11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100" b="1" dirty="0" smtClean="0">
                <a:solidFill>
                  <a:schemeClr val="accent2">
                    <a:lumMod val="40000"/>
                    <a:lumOff val="60000"/>
                  </a:schemeClr>
                </a:solidFill>
                <a:cs typeface="B Titr" pitchFamily="2" charset="-78"/>
              </a:rPr>
              <a:t>Application </a:t>
            </a:r>
            <a:r>
              <a:rPr lang="en-US" sz="1100" b="1" dirty="0">
                <a:solidFill>
                  <a:schemeClr val="accent2">
                    <a:lumMod val="40000"/>
                    <a:lumOff val="60000"/>
                  </a:schemeClr>
                </a:solidFill>
                <a:cs typeface="B Titr" pitchFamily="2" charset="-78"/>
              </a:rPr>
              <a:t>of change management together with knowledge management will take place through the following stages:</a:t>
            </a:r>
          </a:p>
          <a:p>
            <a:pPr marL="651510" lvl="1" indent="-182880" fontAlgn="auto">
              <a:lnSpc>
                <a:spcPct val="120000"/>
              </a:lnSpc>
              <a:spcAft>
                <a:spcPts val="0"/>
              </a:spcAft>
              <a:buNone/>
              <a:defRPr/>
            </a:pPr>
            <a:r>
              <a:rPr lang="en-US" sz="1100" b="1" dirty="0" smtClean="0">
                <a:solidFill>
                  <a:schemeClr val="accent3"/>
                </a:solidFill>
                <a:cs typeface="B Titr" pitchFamily="2" charset="-78"/>
              </a:rPr>
              <a:t>1</a:t>
            </a:r>
            <a:r>
              <a:rPr lang="en-US" sz="1100" b="1" dirty="0">
                <a:solidFill>
                  <a:schemeClr val="accent3"/>
                </a:solidFill>
                <a:cs typeface="B Titr" pitchFamily="2" charset="-78"/>
              </a:rPr>
              <a:t>.	</a:t>
            </a:r>
            <a:r>
              <a:rPr lang="en-US" sz="1100" b="1" dirty="0">
                <a:solidFill>
                  <a:schemeClr val="tx1">
                    <a:lumMod val="65000"/>
                    <a:lumOff val="35000"/>
                  </a:schemeClr>
                </a:solidFill>
                <a:cs typeface="B Titr" pitchFamily="2" charset="-78"/>
              </a:rPr>
              <a:t>Feasibility study</a:t>
            </a:r>
            <a:r>
              <a:rPr lang="en-US" sz="1100" b="1" dirty="0">
                <a:solidFill>
                  <a:schemeClr val="accent3"/>
                </a:solidFill>
                <a:cs typeface="B Titr" pitchFamily="2" charset="-78"/>
              </a:rPr>
              <a:t>: by studying the current condition and various aspects of </a:t>
            </a:r>
            <a:r>
              <a:rPr lang="en-US" sz="1100" b="1" dirty="0" err="1">
                <a:solidFill>
                  <a:schemeClr val="accent3"/>
                </a:solidFill>
                <a:cs typeface="B Titr" pitchFamily="2" charset="-78"/>
              </a:rPr>
              <a:t>organisation</a:t>
            </a:r>
            <a:r>
              <a:rPr lang="en-US" sz="1100" b="1" dirty="0">
                <a:solidFill>
                  <a:schemeClr val="accent3"/>
                </a:solidFill>
                <a:cs typeface="B Titr" pitchFamily="2" charset="-78"/>
              </a:rPr>
              <a:t> and shortcomings and restrictions in all related fields to change management.</a:t>
            </a:r>
          </a:p>
          <a:p>
            <a:pPr marL="651510" lvl="1" indent="-182880" fontAlgn="auto">
              <a:lnSpc>
                <a:spcPct val="120000"/>
              </a:lnSpc>
              <a:spcAft>
                <a:spcPts val="0"/>
              </a:spcAft>
              <a:buNone/>
              <a:defRPr/>
            </a:pPr>
            <a:r>
              <a:rPr lang="en-US" sz="1100" b="1" dirty="0">
                <a:solidFill>
                  <a:schemeClr val="accent3"/>
                </a:solidFill>
                <a:cs typeface="B Titr" pitchFamily="2" charset="-78"/>
              </a:rPr>
              <a:t>2.	</a:t>
            </a:r>
            <a:r>
              <a:rPr lang="en-US" sz="1100" b="1" dirty="0">
                <a:solidFill>
                  <a:schemeClr val="tx1">
                    <a:lumMod val="65000"/>
                    <a:lumOff val="35000"/>
                  </a:schemeClr>
                </a:solidFill>
                <a:cs typeface="B Titr" pitchFamily="2" charset="-78"/>
              </a:rPr>
              <a:t>Pilot design</a:t>
            </a:r>
            <a:r>
              <a:rPr lang="en-US" sz="1100" b="1" dirty="0">
                <a:solidFill>
                  <a:schemeClr val="accent3"/>
                </a:solidFill>
                <a:cs typeface="B Titr" pitchFamily="2" charset="-78"/>
              </a:rPr>
              <a:t>: including developing general strategies for limitations removal through studying the viewpoints.</a:t>
            </a:r>
          </a:p>
          <a:p>
            <a:pPr marL="651510" lvl="1" indent="-182880" fontAlgn="auto">
              <a:lnSpc>
                <a:spcPct val="120000"/>
              </a:lnSpc>
              <a:spcAft>
                <a:spcPts val="0"/>
              </a:spcAft>
              <a:buNone/>
              <a:defRPr/>
            </a:pPr>
            <a:r>
              <a:rPr lang="en-US" sz="1100" b="1" dirty="0">
                <a:solidFill>
                  <a:schemeClr val="accent3"/>
                </a:solidFill>
                <a:cs typeface="B Titr" pitchFamily="2" charset="-78"/>
              </a:rPr>
              <a:t>3.	</a:t>
            </a:r>
            <a:r>
              <a:rPr lang="en-US" sz="1100" b="1" dirty="0">
                <a:solidFill>
                  <a:schemeClr val="tx1">
                    <a:lumMod val="65000"/>
                    <a:lumOff val="35000"/>
                  </a:schemeClr>
                </a:solidFill>
                <a:cs typeface="B Titr" pitchFamily="2" charset="-78"/>
              </a:rPr>
              <a:t>Detailed design</a:t>
            </a:r>
            <a:r>
              <a:rPr lang="en-US" sz="1100" b="1" dirty="0">
                <a:solidFill>
                  <a:schemeClr val="accent3"/>
                </a:solidFill>
                <a:cs typeface="B Titr" pitchFamily="2" charset="-78"/>
              </a:rPr>
              <a:t>: entering into the details commensurate to </a:t>
            </a:r>
            <a:r>
              <a:rPr lang="en-US" sz="1100" b="1" dirty="0" err="1">
                <a:solidFill>
                  <a:schemeClr val="accent3"/>
                </a:solidFill>
                <a:cs typeface="B Titr" pitchFamily="2" charset="-78"/>
              </a:rPr>
              <a:t>organisation’s</a:t>
            </a:r>
            <a:r>
              <a:rPr lang="en-US" sz="1100" b="1" dirty="0">
                <a:solidFill>
                  <a:schemeClr val="accent3"/>
                </a:solidFill>
                <a:cs typeface="B Titr" pitchFamily="2" charset="-78"/>
              </a:rPr>
              <a:t> needs and restrictions.</a:t>
            </a:r>
          </a:p>
          <a:p>
            <a:pPr marL="651510" lvl="1" indent="-182880" fontAlgn="auto">
              <a:lnSpc>
                <a:spcPct val="120000"/>
              </a:lnSpc>
              <a:spcAft>
                <a:spcPts val="0"/>
              </a:spcAft>
              <a:buNone/>
              <a:defRPr/>
            </a:pPr>
            <a:r>
              <a:rPr lang="en-US" sz="1100" b="1" dirty="0">
                <a:solidFill>
                  <a:schemeClr val="accent3"/>
                </a:solidFill>
                <a:cs typeface="B Titr" pitchFamily="2" charset="-78"/>
              </a:rPr>
              <a:t>4.	</a:t>
            </a:r>
            <a:r>
              <a:rPr lang="en-US" sz="1100" b="1" dirty="0">
                <a:solidFill>
                  <a:schemeClr val="tx1">
                    <a:lumMod val="65000"/>
                    <a:lumOff val="35000"/>
                  </a:schemeClr>
                </a:solidFill>
                <a:cs typeface="B Titr" pitchFamily="2" charset="-78"/>
              </a:rPr>
              <a:t>Implementation</a:t>
            </a:r>
            <a:r>
              <a:rPr lang="en-US" sz="1100" b="1" dirty="0">
                <a:solidFill>
                  <a:schemeClr val="accent3"/>
                </a:solidFill>
                <a:cs typeface="B Titr" pitchFamily="2" charset="-78"/>
              </a:rPr>
              <a:t>: training managers and employees, structural change of </a:t>
            </a:r>
            <a:r>
              <a:rPr lang="en-US" sz="1100" b="1" dirty="0" err="1">
                <a:solidFill>
                  <a:schemeClr val="accent3"/>
                </a:solidFill>
                <a:cs typeface="B Titr" pitchFamily="2" charset="-78"/>
              </a:rPr>
              <a:t>organisation</a:t>
            </a:r>
            <a:r>
              <a:rPr lang="en-US" sz="1100" b="1" dirty="0">
                <a:solidFill>
                  <a:schemeClr val="accent3"/>
                </a:solidFill>
                <a:cs typeface="B Titr" pitchFamily="2" charset="-78"/>
              </a:rPr>
              <a:t> and coordination and amalgamation of elements and individuals in the new process.</a:t>
            </a:r>
          </a:p>
          <a:p>
            <a:pPr marL="651510" lvl="1" indent="-182880" fontAlgn="auto">
              <a:lnSpc>
                <a:spcPct val="120000"/>
              </a:lnSpc>
              <a:spcAft>
                <a:spcPts val="0"/>
              </a:spcAft>
              <a:buNone/>
              <a:defRPr/>
            </a:pPr>
            <a:r>
              <a:rPr lang="en-US" sz="1100" b="1" dirty="0">
                <a:solidFill>
                  <a:schemeClr val="accent3"/>
                </a:solidFill>
                <a:cs typeface="B Titr" pitchFamily="2" charset="-78"/>
              </a:rPr>
              <a:t>5.	</a:t>
            </a:r>
            <a:r>
              <a:rPr lang="en-US" sz="1100" b="1" dirty="0">
                <a:solidFill>
                  <a:schemeClr val="tx1">
                    <a:lumMod val="65000"/>
                    <a:lumOff val="35000"/>
                  </a:schemeClr>
                </a:solidFill>
                <a:cs typeface="B Titr" pitchFamily="2" charset="-78"/>
              </a:rPr>
              <a:t>Preservation and Maintenance</a:t>
            </a:r>
            <a:r>
              <a:rPr lang="en-US" sz="1100" b="1" dirty="0">
                <a:solidFill>
                  <a:schemeClr val="accent3"/>
                </a:solidFill>
                <a:cs typeface="B Titr" pitchFamily="2" charset="-78"/>
              </a:rPr>
              <a:t>: in order to prevent the deviation of the process from its designed plan, some mechanisms should be developed and implemented to remove probable shortcomings and defects and impede the </a:t>
            </a:r>
            <a:r>
              <a:rPr lang="en-US" sz="1100" b="1" dirty="0" err="1">
                <a:solidFill>
                  <a:schemeClr val="accent3"/>
                </a:solidFill>
                <a:cs typeface="B Titr" pitchFamily="2" charset="-78"/>
              </a:rPr>
              <a:t>organisation</a:t>
            </a:r>
            <a:r>
              <a:rPr lang="en-US" sz="1100" b="1" dirty="0">
                <a:solidFill>
                  <a:schemeClr val="accent3"/>
                </a:solidFill>
                <a:cs typeface="B Titr" pitchFamily="2" charset="-78"/>
              </a:rPr>
              <a:t> from stepping back to the previous state.</a:t>
            </a:r>
          </a:p>
          <a:p>
            <a:pPr marL="651510" lvl="1" indent="-182880" fontAlgn="auto">
              <a:lnSpc>
                <a:spcPct val="120000"/>
              </a:lnSpc>
              <a:spcAft>
                <a:spcPts val="0"/>
              </a:spcAft>
              <a:buNone/>
              <a:defRPr/>
            </a:pPr>
            <a:r>
              <a:rPr lang="en-US" sz="1100" b="1" dirty="0">
                <a:solidFill>
                  <a:schemeClr val="accent3"/>
                </a:solidFill>
                <a:cs typeface="B Titr" pitchFamily="2" charset="-78"/>
              </a:rPr>
              <a:t>6.	</a:t>
            </a:r>
            <a:r>
              <a:rPr lang="en-US" sz="1100" b="1" dirty="0">
                <a:solidFill>
                  <a:schemeClr val="tx1">
                    <a:lumMod val="65000"/>
                    <a:lumOff val="35000"/>
                  </a:schemeClr>
                </a:solidFill>
                <a:cs typeface="B Titr" pitchFamily="2" charset="-78"/>
              </a:rPr>
              <a:t>Assessment:</a:t>
            </a:r>
            <a:r>
              <a:rPr lang="en-US" sz="1100" b="1" dirty="0">
                <a:solidFill>
                  <a:schemeClr val="accent3"/>
                </a:solidFill>
                <a:cs typeface="B Titr" pitchFamily="2" charset="-78"/>
              </a:rPr>
              <a:t> feedbacks should be </a:t>
            </a:r>
            <a:r>
              <a:rPr lang="en-US" sz="1100" b="1" dirty="0" err="1">
                <a:solidFill>
                  <a:schemeClr val="accent3"/>
                </a:solidFill>
                <a:cs typeface="B Titr" pitchFamily="2" charset="-78"/>
              </a:rPr>
              <a:t>analysed</a:t>
            </a:r>
            <a:r>
              <a:rPr lang="en-US" sz="1100" b="1" dirty="0">
                <a:solidFill>
                  <a:schemeClr val="accent3"/>
                </a:solidFill>
                <a:cs typeface="B Titr" pitchFamily="2" charset="-78"/>
              </a:rPr>
              <a:t> for correction of process and corrections should be implemented if needed</a:t>
            </a:r>
            <a:r>
              <a:rPr lang="en-US" sz="1100" b="1" dirty="0" smtClean="0">
                <a:solidFill>
                  <a:schemeClr val="accent3"/>
                </a:solidFill>
                <a:cs typeface="B Titr" pitchFamily="2" charset="-78"/>
              </a:rPr>
              <a:t>.</a:t>
            </a:r>
            <a:endParaRPr lang="en-US" sz="1100" b="1" dirty="0">
              <a:solidFill>
                <a:schemeClr val="accent3"/>
              </a:solidFill>
              <a:cs typeface="B Titr" pitchFamily="2" charset="-78"/>
            </a:endParaRPr>
          </a:p>
        </p:txBody>
      </p:sp>
    </p:spTree>
    <p:extLst>
      <p:ext uri="{BB962C8B-B14F-4D97-AF65-F5344CB8AC3E}">
        <p14:creationId xmlns:p14="http://schemas.microsoft.com/office/powerpoint/2010/main" val="88993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fontAlgn="auto">
              <a:spcAft>
                <a:spcPts val="0"/>
              </a:spcAft>
              <a:defRPr/>
            </a:pPr>
            <a:r>
              <a:rPr lang="en-US" sz="3600" b="1" dirty="0" smtClean="0">
                <a:effectLst/>
                <a:latin typeface="Times New Roman" panose="02020603050405020304" pitchFamily="18" charset="0"/>
                <a:ea typeface="Times New Roman" panose="02020603050405020304" pitchFamily="18" charset="0"/>
                <a:cs typeface="B Titr" panose="00000700000000000000" pitchFamily="2" charset="-78"/>
              </a:rPr>
              <a:t>Change Management</a:t>
            </a:r>
            <a:endParaRPr lang="en-US" sz="3600" dirty="0">
              <a:cs typeface="B Nazanin" pitchFamily="2" charset="-78"/>
            </a:endParaRPr>
          </a:p>
        </p:txBody>
      </p:sp>
      <p:sp>
        <p:nvSpPr>
          <p:cNvPr id="3" name="Content Placeholder 2"/>
          <p:cNvSpPr>
            <a:spLocks noGrp="1"/>
          </p:cNvSpPr>
          <p:nvPr>
            <p:ph idx="1"/>
          </p:nvPr>
        </p:nvSpPr>
        <p:spPr>
          <a:xfrm>
            <a:off x="46300" y="1093808"/>
            <a:ext cx="8987742" cy="5764192"/>
          </a:xfrm>
        </p:spPr>
        <p:txBody>
          <a:bodyPr rtlCol="0">
            <a:normAutofit fontScale="85000" lnSpcReduction="10000"/>
          </a:bodyPr>
          <a:lstStyle/>
          <a:p>
            <a:pPr algn="l" fontAlgn="auto">
              <a:lnSpc>
                <a:spcPct val="120000"/>
              </a:lnSpc>
              <a:spcAft>
                <a:spcPts val="0"/>
              </a:spcAft>
              <a:buFont typeface="Wingdings" pitchFamily="2" charset="2"/>
              <a:buChar char="Ø"/>
              <a:defRPr/>
            </a:pPr>
            <a:r>
              <a:rPr lang="en-US" sz="2000" b="1" dirty="0">
                <a:solidFill>
                  <a:srgbClr val="002060"/>
                </a:solidFill>
                <a:cs typeface="B Titr" pitchFamily="2" charset="-78"/>
              </a:rPr>
              <a:t>Change management in different </a:t>
            </a:r>
            <a:r>
              <a:rPr lang="en-US" sz="2000" b="1" dirty="0" err="1">
                <a:solidFill>
                  <a:srgbClr val="002060"/>
                </a:solidFill>
                <a:cs typeface="B Titr" pitchFamily="2" charset="-78"/>
              </a:rPr>
              <a:t>organisations</a:t>
            </a:r>
            <a:r>
              <a:rPr lang="en-US" sz="2000" b="1" dirty="0">
                <a:solidFill>
                  <a:srgbClr val="002060"/>
                </a:solidFill>
                <a:cs typeface="B Titr" pitchFamily="2" charset="-78"/>
              </a:rPr>
              <a:t> is carried out </a:t>
            </a:r>
            <a:r>
              <a:rPr lang="en-US" sz="2000" b="1" dirty="0" smtClean="0">
                <a:solidFill>
                  <a:srgbClr val="002060"/>
                </a:solidFill>
                <a:cs typeface="B Titr" pitchFamily="2" charset="-78"/>
              </a:rPr>
              <a:t>differently.</a:t>
            </a: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For </a:t>
            </a:r>
            <a:r>
              <a:rPr lang="en-US" sz="2000" b="1" dirty="0">
                <a:solidFill>
                  <a:srgbClr val="002060"/>
                </a:solidFill>
                <a:cs typeface="B Titr" pitchFamily="2" charset="-78"/>
              </a:rPr>
              <a:t>changing the banking system the method of “prune and graft” is </a:t>
            </a:r>
            <a:r>
              <a:rPr lang="en-US" sz="2000" b="1" dirty="0" smtClean="0">
                <a:solidFill>
                  <a:srgbClr val="002060"/>
                </a:solidFill>
                <a:cs typeface="B Titr" pitchFamily="2" charset="-78"/>
              </a:rPr>
              <a:t>introduced. </a:t>
            </a: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As </a:t>
            </a:r>
            <a:r>
              <a:rPr lang="en-US" sz="2000" b="1" dirty="0">
                <a:solidFill>
                  <a:srgbClr val="002060"/>
                </a:solidFill>
                <a:cs typeface="B Titr" pitchFamily="2" charset="-78"/>
              </a:rPr>
              <a:t>a sample, the formation of Rastin PLS Banking in Bank </a:t>
            </a:r>
            <a:r>
              <a:rPr lang="en-US" sz="2000" b="1" dirty="0" err="1">
                <a:solidFill>
                  <a:srgbClr val="002060"/>
                </a:solidFill>
                <a:cs typeface="B Titr" pitchFamily="2" charset="-78"/>
              </a:rPr>
              <a:t>Melli</a:t>
            </a:r>
            <a:r>
              <a:rPr lang="en-US" sz="2000" b="1" dirty="0">
                <a:solidFill>
                  <a:srgbClr val="002060"/>
                </a:solidFill>
                <a:cs typeface="B Titr" pitchFamily="2" charset="-78"/>
              </a:rPr>
              <a:t> Iran will be studied that how new processes can automatically evolve the banks.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In </a:t>
            </a:r>
            <a:r>
              <a:rPr lang="en-US" sz="2000" b="1" dirty="0">
                <a:solidFill>
                  <a:srgbClr val="002060"/>
                </a:solidFill>
                <a:cs typeface="B Titr" pitchFamily="2" charset="-78"/>
              </a:rPr>
              <a:t>other words, by grafting Rastin PLS Banking process to a bank, we can change and evolve the bank. </a:t>
            </a:r>
          </a:p>
          <a:p>
            <a:pPr algn="l" fontAlgn="auto">
              <a:lnSpc>
                <a:spcPct val="120000"/>
              </a:lnSpc>
              <a:spcAft>
                <a:spcPts val="0"/>
              </a:spcAft>
              <a:buFont typeface="Wingdings" pitchFamily="2" charset="2"/>
              <a:buChar char="Ø"/>
              <a:defRPr/>
            </a:pPr>
            <a:endParaRPr lang="en-GB"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Change </a:t>
            </a:r>
            <a:r>
              <a:rPr lang="en-US" sz="2000" b="1" dirty="0">
                <a:solidFill>
                  <a:srgbClr val="002060"/>
                </a:solidFill>
                <a:cs typeface="B Titr" pitchFamily="2" charset="-78"/>
              </a:rPr>
              <a:t>stages are both in domains of </a:t>
            </a:r>
            <a:r>
              <a:rPr lang="en-US" sz="2000" b="1" dirty="0" err="1">
                <a:solidFill>
                  <a:srgbClr val="002060"/>
                </a:solidFill>
                <a:cs typeface="B Titr" pitchFamily="2" charset="-78"/>
              </a:rPr>
              <a:t>organisational</a:t>
            </a:r>
            <a:r>
              <a:rPr lang="en-US" sz="2000" b="1" dirty="0">
                <a:solidFill>
                  <a:srgbClr val="002060"/>
                </a:solidFill>
                <a:cs typeface="B Titr" pitchFamily="2" charset="-78"/>
              </a:rPr>
              <a:t> software and hardware, but the basis of any change in an </a:t>
            </a:r>
            <a:r>
              <a:rPr lang="en-US" sz="2000" b="1" dirty="0" err="1">
                <a:solidFill>
                  <a:srgbClr val="002060"/>
                </a:solidFill>
                <a:cs typeface="B Titr" pitchFamily="2" charset="-78"/>
              </a:rPr>
              <a:t>organisation</a:t>
            </a:r>
            <a:r>
              <a:rPr lang="en-US" sz="2000" b="1" dirty="0">
                <a:solidFill>
                  <a:srgbClr val="002060"/>
                </a:solidFill>
                <a:cs typeface="B Titr" pitchFamily="2" charset="-78"/>
              </a:rPr>
              <a:t> is the human beings.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Facing </a:t>
            </a:r>
            <a:r>
              <a:rPr lang="en-US" sz="2000" b="1" dirty="0">
                <a:solidFill>
                  <a:srgbClr val="002060"/>
                </a:solidFill>
                <a:cs typeface="B Titr" pitchFamily="2" charset="-78"/>
              </a:rPr>
              <a:t>changes in </a:t>
            </a:r>
            <a:r>
              <a:rPr lang="en-US" sz="2000" b="1" dirty="0" err="1">
                <a:solidFill>
                  <a:srgbClr val="002060"/>
                </a:solidFill>
                <a:cs typeface="B Titr" pitchFamily="2" charset="-78"/>
              </a:rPr>
              <a:t>organisations</a:t>
            </a:r>
            <a:r>
              <a:rPr lang="en-US" sz="2000" b="1" dirty="0">
                <a:solidFill>
                  <a:srgbClr val="002060"/>
                </a:solidFill>
                <a:cs typeface="B Titr" pitchFamily="2" charset="-78"/>
              </a:rPr>
              <a:t> needs staff acceptance, and if they resist against, changes will be confronted with many problems.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Therefore</a:t>
            </a:r>
            <a:r>
              <a:rPr lang="en-US" sz="2000" b="1" dirty="0">
                <a:solidFill>
                  <a:srgbClr val="002060"/>
                </a:solidFill>
                <a:cs typeface="B Titr" pitchFamily="2" charset="-78"/>
              </a:rPr>
              <a:t>, change management -especially in old  </a:t>
            </a:r>
            <a:r>
              <a:rPr lang="en-US" sz="2000" b="1" dirty="0" err="1">
                <a:solidFill>
                  <a:srgbClr val="002060"/>
                </a:solidFill>
                <a:cs typeface="B Titr" pitchFamily="2" charset="-78"/>
              </a:rPr>
              <a:t>organisations</a:t>
            </a:r>
            <a:r>
              <a:rPr lang="en-US" sz="2000" b="1" dirty="0">
                <a:solidFill>
                  <a:srgbClr val="002060"/>
                </a:solidFill>
                <a:cs typeface="B Titr" pitchFamily="2" charset="-78"/>
              </a:rPr>
              <a:t>- should be designed in a way that the body of </a:t>
            </a:r>
            <a:r>
              <a:rPr lang="en-US" sz="2000" b="1" dirty="0" err="1">
                <a:solidFill>
                  <a:srgbClr val="002060"/>
                </a:solidFill>
                <a:cs typeface="B Titr" pitchFamily="2" charset="-78"/>
              </a:rPr>
              <a:t>organisation</a:t>
            </a:r>
            <a:r>
              <a:rPr lang="en-US" sz="2000" b="1" dirty="0">
                <a:solidFill>
                  <a:srgbClr val="002060"/>
                </a:solidFill>
                <a:cs typeface="B Titr" pitchFamily="2" charset="-78"/>
              </a:rPr>
              <a:t> can accept it in a proper period of time and by believing to the issue, considers the necessary incentive to further reach of the goals of the </a:t>
            </a:r>
            <a:r>
              <a:rPr lang="en-US" sz="2000" b="1" dirty="0" err="1">
                <a:solidFill>
                  <a:srgbClr val="002060"/>
                </a:solidFill>
                <a:cs typeface="B Titr" pitchFamily="2" charset="-78"/>
              </a:rPr>
              <a:t>organisation</a:t>
            </a:r>
            <a:r>
              <a:rPr lang="en-US" sz="2000" b="1" dirty="0">
                <a:solidFill>
                  <a:srgbClr val="002060"/>
                </a:solidFill>
                <a:cs typeface="B Titr" pitchFamily="2" charset="-78"/>
              </a:rPr>
              <a:t>.</a:t>
            </a:r>
          </a:p>
          <a:p>
            <a:pPr marL="0" indent="0" algn="r" rtl="1" fontAlgn="auto">
              <a:lnSpc>
                <a:spcPct val="120000"/>
              </a:lnSpc>
              <a:spcAft>
                <a:spcPts val="0"/>
              </a:spcAft>
              <a:buNone/>
              <a:defRPr/>
            </a:pPr>
            <a:endParaRPr lang="fa-IR" sz="2000" b="1" dirty="0">
              <a:solidFill>
                <a:srgbClr val="002060"/>
              </a:solidFill>
              <a:cs typeface="B Titr" pitchFamily="2" charset="-78"/>
            </a:endParaRPr>
          </a:p>
        </p:txBody>
      </p:sp>
    </p:spTree>
    <p:extLst>
      <p:ext uri="{BB962C8B-B14F-4D97-AF65-F5344CB8AC3E}">
        <p14:creationId xmlns:p14="http://schemas.microsoft.com/office/powerpoint/2010/main" val="218875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Empowerment</a:t>
            </a:r>
            <a:endParaRPr lang="en-US" sz="3600" dirty="0">
              <a:cs typeface="B Nazanin" pitchFamily="2" charset="-78"/>
            </a:endParaRPr>
          </a:p>
        </p:txBody>
      </p:sp>
      <p:sp>
        <p:nvSpPr>
          <p:cNvPr id="3" name="Content Placeholder 2"/>
          <p:cNvSpPr>
            <a:spLocks noGrp="1"/>
          </p:cNvSpPr>
          <p:nvPr>
            <p:ph idx="1"/>
          </p:nvPr>
        </p:nvSpPr>
        <p:spPr>
          <a:xfrm>
            <a:off x="46300" y="1093808"/>
            <a:ext cx="8987742" cy="5764192"/>
          </a:xfrm>
        </p:spPr>
        <p:txBody>
          <a:bodyPr rtlCol="0">
            <a:noAutofit/>
          </a:bodyPr>
          <a:lstStyle/>
          <a:p>
            <a:pPr algn="l" fontAlgn="auto">
              <a:lnSpc>
                <a:spcPct val="120000"/>
              </a:lnSpc>
              <a:spcAft>
                <a:spcPts val="0"/>
              </a:spcAft>
              <a:buFont typeface="Wingdings" pitchFamily="2" charset="2"/>
              <a:buChar char="Ø"/>
              <a:defRPr/>
            </a:pPr>
            <a:r>
              <a:rPr lang="en-US" sz="1200" b="1" dirty="0">
                <a:solidFill>
                  <a:srgbClr val="002060"/>
                </a:solidFill>
                <a:cs typeface="B Titr" pitchFamily="2" charset="-78"/>
              </a:rPr>
              <a:t>During the change, employees will react </a:t>
            </a:r>
            <a:r>
              <a:rPr lang="en-US" sz="1200" b="1" dirty="0" smtClean="0">
                <a:solidFill>
                  <a:srgbClr val="002060"/>
                </a:solidFill>
                <a:cs typeface="B Titr" pitchFamily="2" charset="-78"/>
              </a:rPr>
              <a:t>variously</a:t>
            </a:r>
          </a:p>
          <a:p>
            <a:pPr algn="l"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Resistance </a:t>
            </a:r>
            <a:r>
              <a:rPr lang="en-US" sz="1200" b="1" dirty="0">
                <a:solidFill>
                  <a:srgbClr val="002060"/>
                </a:solidFill>
                <a:cs typeface="B Titr" pitchFamily="2" charset="-78"/>
              </a:rPr>
              <a:t>against change has two individual and </a:t>
            </a:r>
            <a:r>
              <a:rPr lang="en-US" sz="1200" b="1" dirty="0" err="1">
                <a:solidFill>
                  <a:srgbClr val="002060"/>
                </a:solidFill>
                <a:cs typeface="B Titr" pitchFamily="2" charset="-78"/>
              </a:rPr>
              <a:t>organisational</a:t>
            </a:r>
            <a:r>
              <a:rPr lang="en-US" sz="1200" b="1" dirty="0">
                <a:solidFill>
                  <a:srgbClr val="002060"/>
                </a:solidFill>
                <a:cs typeface="B Titr" pitchFamily="2" charset="-78"/>
              </a:rPr>
              <a:t> initiations. </a:t>
            </a:r>
            <a:endParaRPr lang="en-US" sz="1200" b="1" dirty="0" smtClean="0">
              <a:solidFill>
                <a:srgbClr val="002060"/>
              </a:solidFill>
              <a:cs typeface="B Titr" pitchFamily="2" charset="-78"/>
            </a:endParaRPr>
          </a:p>
          <a:p>
            <a:pPr lvl="1"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Individual </a:t>
            </a:r>
            <a:r>
              <a:rPr lang="en-US" sz="1200" b="1" dirty="0">
                <a:solidFill>
                  <a:srgbClr val="002060"/>
                </a:solidFill>
                <a:cs typeface="B Titr" pitchFamily="2" charset="-78"/>
              </a:rPr>
              <a:t>resistances are related to staff’s personalities such as habits, security, fear of the unknown, economic factors, lack of self-confidence and other similar factors</a:t>
            </a:r>
            <a:r>
              <a:rPr lang="en-US" sz="1200" b="1" dirty="0" smtClean="0">
                <a:solidFill>
                  <a:srgbClr val="002060"/>
                </a:solidFill>
                <a:cs typeface="B Titr" pitchFamily="2" charset="-78"/>
              </a:rPr>
              <a:t>.</a:t>
            </a:r>
          </a:p>
          <a:p>
            <a:pPr lvl="1" fontAlgn="auto">
              <a:lnSpc>
                <a:spcPct val="120000"/>
              </a:lnSpc>
              <a:spcAft>
                <a:spcPts val="0"/>
              </a:spcAft>
              <a:buFont typeface="Wingdings" pitchFamily="2" charset="2"/>
              <a:buChar char="Ø"/>
              <a:defRPr/>
            </a:pPr>
            <a:r>
              <a:rPr lang="en-US" sz="1200" b="1" dirty="0" err="1" smtClean="0">
                <a:solidFill>
                  <a:srgbClr val="002060"/>
                </a:solidFill>
                <a:cs typeface="B Titr" pitchFamily="2" charset="-78"/>
              </a:rPr>
              <a:t>Organisational</a:t>
            </a:r>
            <a:r>
              <a:rPr lang="en-US" sz="1200" b="1" dirty="0" smtClean="0">
                <a:solidFill>
                  <a:srgbClr val="002060"/>
                </a:solidFill>
                <a:cs typeface="B Titr" pitchFamily="2" charset="-78"/>
              </a:rPr>
              <a:t> </a:t>
            </a:r>
            <a:r>
              <a:rPr lang="en-US" sz="1200" b="1" dirty="0">
                <a:solidFill>
                  <a:srgbClr val="002060"/>
                </a:solidFill>
                <a:cs typeface="B Titr" pitchFamily="2" charset="-78"/>
              </a:rPr>
              <a:t>resistances are such as fundamental mechanisms, feeling threat about specialists, group </a:t>
            </a:r>
            <a:r>
              <a:rPr lang="en-US" sz="1200" b="1" dirty="0" err="1">
                <a:solidFill>
                  <a:srgbClr val="002060"/>
                </a:solidFill>
                <a:cs typeface="B Titr" pitchFamily="2" charset="-78"/>
              </a:rPr>
              <a:t>behavioural</a:t>
            </a:r>
            <a:r>
              <a:rPr lang="en-US" sz="1200" b="1" dirty="0">
                <a:solidFill>
                  <a:srgbClr val="002060"/>
                </a:solidFill>
                <a:cs typeface="B Titr" pitchFamily="2" charset="-78"/>
              </a:rPr>
              <a:t> norms, and career investments. </a:t>
            </a:r>
            <a:endParaRPr lang="en-US"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Robbins  </a:t>
            </a:r>
            <a:r>
              <a:rPr lang="en-US" sz="1200" b="1" dirty="0">
                <a:solidFill>
                  <a:srgbClr val="002060"/>
                </a:solidFill>
                <a:cs typeface="B Titr" pitchFamily="2" charset="-78"/>
              </a:rPr>
              <a:t>proposes a method for managing change and confronting staff resistance, which includes effective communication of manager with staff during the modification, easing the change through training staff with new skills and giving them new privileges and finally applying force as the last option. </a:t>
            </a:r>
            <a:endParaRPr lang="en-US"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endParaRPr lang="en-US"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There </a:t>
            </a:r>
            <a:r>
              <a:rPr lang="en-US" sz="1200" b="1" dirty="0">
                <a:solidFill>
                  <a:srgbClr val="002060"/>
                </a:solidFill>
                <a:cs typeface="B Titr" pitchFamily="2" charset="-78"/>
              </a:rPr>
              <a:t>are generally three important empowerment approaches.  </a:t>
            </a:r>
            <a:endParaRPr lang="en-US" sz="1200" b="1" dirty="0" smtClean="0">
              <a:solidFill>
                <a:srgbClr val="002060"/>
              </a:solidFill>
              <a:cs typeface="B Titr" pitchFamily="2" charset="-78"/>
            </a:endParaRPr>
          </a:p>
          <a:p>
            <a:pPr lvl="1"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First</a:t>
            </a:r>
            <a:r>
              <a:rPr lang="en-US" sz="1200" b="1" dirty="0">
                <a:solidFill>
                  <a:srgbClr val="002060"/>
                </a:solidFill>
                <a:cs typeface="B Titr" pitchFamily="2" charset="-78"/>
              </a:rPr>
              <a:t>, rational view, which believes in sharing </a:t>
            </a:r>
            <a:r>
              <a:rPr lang="en-US" sz="1200" b="1" dirty="0" err="1">
                <a:solidFill>
                  <a:srgbClr val="002060"/>
                </a:solidFill>
                <a:cs typeface="B Titr" pitchFamily="2" charset="-78"/>
              </a:rPr>
              <a:t>organisational</a:t>
            </a:r>
            <a:r>
              <a:rPr lang="en-US" sz="1200" b="1" dirty="0">
                <a:solidFill>
                  <a:srgbClr val="002060"/>
                </a:solidFill>
                <a:cs typeface="B Titr" pitchFamily="2" charset="-78"/>
              </a:rPr>
              <a:t> power with staff; </a:t>
            </a:r>
            <a:endParaRPr lang="en-US" sz="1200" b="1" dirty="0" smtClean="0">
              <a:solidFill>
                <a:srgbClr val="002060"/>
              </a:solidFill>
              <a:cs typeface="B Titr" pitchFamily="2" charset="-78"/>
            </a:endParaRPr>
          </a:p>
          <a:p>
            <a:pPr lvl="1"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The </a:t>
            </a:r>
            <a:r>
              <a:rPr lang="en-US" sz="1200" b="1" dirty="0">
                <a:solidFill>
                  <a:srgbClr val="002060"/>
                </a:solidFill>
                <a:cs typeface="B Titr" pitchFamily="2" charset="-78"/>
              </a:rPr>
              <a:t>second considers giving incentive, </a:t>
            </a:r>
            <a:endParaRPr lang="en-US" sz="1200" b="1" dirty="0" smtClean="0">
              <a:solidFill>
                <a:srgbClr val="002060"/>
              </a:solidFill>
              <a:cs typeface="B Titr" pitchFamily="2" charset="-78"/>
            </a:endParaRPr>
          </a:p>
          <a:p>
            <a:pPr lvl="1"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The third </a:t>
            </a:r>
            <a:r>
              <a:rPr lang="en-US" sz="1200" b="1" dirty="0">
                <a:solidFill>
                  <a:srgbClr val="002060"/>
                </a:solidFill>
                <a:cs typeface="B Titr" pitchFamily="2" charset="-78"/>
              </a:rPr>
              <a:t>proposes is to establish internal motivation through preparing the environment and creating transformational channels for feeling productive and becoming more energetic. </a:t>
            </a:r>
            <a:endParaRPr lang="en-US"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This </a:t>
            </a:r>
            <a:r>
              <a:rPr lang="en-US" sz="1200" b="1" dirty="0">
                <a:solidFill>
                  <a:srgbClr val="002060"/>
                </a:solidFill>
                <a:cs typeface="B Titr" pitchFamily="2" charset="-78"/>
              </a:rPr>
              <a:t>is very basic in banking structural change of country. In other words, if we consider the empowerment theories in relation to such subjects as staff moralities, responsive feeling, believing in goals and values, faith and ethic, in connection with Human Relation management; we can conclude the source of inefficiency in Iran’s banking system. </a:t>
            </a:r>
            <a:endParaRPr lang="en-US"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endParaRPr lang="en-GB" sz="12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1200" b="1" dirty="0" smtClean="0">
                <a:solidFill>
                  <a:srgbClr val="002060"/>
                </a:solidFill>
                <a:cs typeface="B Titr" pitchFamily="2" charset="-78"/>
              </a:rPr>
              <a:t>Accordingly</a:t>
            </a:r>
            <a:r>
              <a:rPr lang="en-US" sz="1200" b="1" dirty="0">
                <a:solidFill>
                  <a:srgbClr val="002060"/>
                </a:solidFill>
                <a:cs typeface="B Titr" pitchFamily="2" charset="-78"/>
              </a:rPr>
              <a:t>, we have to establish an evolution method for the banking system, which includes automatic mechanisms that consider all the above subjects.</a:t>
            </a:r>
          </a:p>
        </p:txBody>
      </p:sp>
    </p:spTree>
    <p:extLst>
      <p:ext uri="{BB962C8B-B14F-4D97-AF65-F5344CB8AC3E}">
        <p14:creationId xmlns:p14="http://schemas.microsoft.com/office/powerpoint/2010/main" val="271197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24" y="289366"/>
            <a:ext cx="8229600" cy="746568"/>
          </a:xfrm>
        </p:spPr>
        <p:txBody>
          <a:bodyPr/>
          <a:lstStyle/>
          <a:p>
            <a:pPr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Prune and Graft of Process</a:t>
            </a:r>
            <a:endParaRPr lang="en-US" sz="3600" dirty="0">
              <a:cs typeface="B Nazanin" pitchFamily="2" charset="-78"/>
            </a:endParaRPr>
          </a:p>
        </p:txBody>
      </p:sp>
      <p:sp>
        <p:nvSpPr>
          <p:cNvPr id="3" name="Content Placeholder 2"/>
          <p:cNvSpPr>
            <a:spLocks noGrp="1"/>
          </p:cNvSpPr>
          <p:nvPr>
            <p:ph idx="1"/>
          </p:nvPr>
        </p:nvSpPr>
        <p:spPr>
          <a:xfrm>
            <a:off x="46300" y="1093808"/>
            <a:ext cx="8987742" cy="5764192"/>
          </a:xfrm>
        </p:spPr>
        <p:txBody>
          <a:bodyPr rtlCol="0">
            <a:normAutofit fontScale="70000" lnSpcReduction="20000"/>
          </a:bodyPr>
          <a:lstStyle/>
          <a:p>
            <a:pPr algn="l" fontAlgn="auto">
              <a:lnSpc>
                <a:spcPct val="120000"/>
              </a:lnSpc>
              <a:spcAft>
                <a:spcPts val="0"/>
              </a:spcAft>
              <a:buFont typeface="Wingdings" pitchFamily="2" charset="2"/>
              <a:buChar char="Ø"/>
              <a:defRPr/>
            </a:pPr>
            <a:r>
              <a:rPr lang="en-US" sz="2000" b="1" dirty="0">
                <a:solidFill>
                  <a:srgbClr val="002060"/>
                </a:solidFill>
                <a:cs typeface="B Titr" pitchFamily="2" charset="-78"/>
              </a:rPr>
              <a:t>The proposed method is similar to grafting a shoot or bud of a sweet-fruited tree to a bitter-fruited base tree.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In </a:t>
            </a:r>
            <a:r>
              <a:rPr lang="en-US" sz="2000" b="1" dirty="0">
                <a:solidFill>
                  <a:srgbClr val="002060"/>
                </a:solidFill>
                <a:cs typeface="B Titr" pitchFamily="2" charset="-78"/>
              </a:rPr>
              <a:t>order to change a low-quality tree into a high-quality one, gardeners graft a bud of a high quality sweet-fruited tree to the bad quality ample-roots low-fruit or bitter-fruited tree, and take care of it, until the base tree accepts the good bud and interact with it positively. Then gradually the gardener will prune the old shoots of the base tree to strengthen the interaction of the base tree with the new bud.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r>
              <a:rPr lang="en-US" sz="2000" b="1" dirty="0" smtClean="0">
                <a:solidFill>
                  <a:srgbClr val="002060"/>
                </a:solidFill>
                <a:cs typeface="B Titr" pitchFamily="2" charset="-78"/>
              </a:rPr>
              <a:t>After </a:t>
            </a:r>
            <a:r>
              <a:rPr lang="en-US" sz="2000" b="1" dirty="0">
                <a:solidFill>
                  <a:srgbClr val="002060"/>
                </a:solidFill>
                <a:cs typeface="B Titr" pitchFamily="2" charset="-78"/>
              </a:rPr>
              <a:t>a while that the grafted shoot become vivacious, the gardener will prune all old base shoots until the base tree has its own root and stem but only good shoots. In this way, the change takes places. </a:t>
            </a:r>
            <a:endParaRPr lang="en-US" sz="2000" b="1" dirty="0" smtClean="0">
              <a:solidFill>
                <a:srgbClr val="002060"/>
              </a:solidFill>
              <a:cs typeface="B Titr" pitchFamily="2" charset="-78"/>
            </a:endParaRPr>
          </a:p>
          <a:p>
            <a:pPr algn="l" fontAlgn="auto">
              <a:lnSpc>
                <a:spcPct val="120000"/>
              </a:lnSpc>
              <a:spcAft>
                <a:spcPts val="0"/>
              </a:spcAft>
              <a:buFont typeface="Wingdings" pitchFamily="2" charset="2"/>
              <a:buChar char="Ø"/>
              <a:defRPr/>
            </a:pPr>
            <a:endParaRPr lang="en-US" sz="2000" b="1" dirty="0" smtClean="0">
              <a:solidFill>
                <a:srgbClr val="002060"/>
              </a:solidFill>
              <a:cs typeface="B Titr" pitchFamily="2" charset="-78"/>
            </a:endParaRPr>
          </a:p>
          <a:p>
            <a:pPr fontAlgn="auto">
              <a:lnSpc>
                <a:spcPct val="120000"/>
              </a:lnSpc>
              <a:spcAft>
                <a:spcPts val="0"/>
              </a:spcAft>
              <a:buFont typeface="Wingdings" pitchFamily="2" charset="2"/>
              <a:buChar char="Ø"/>
              <a:defRPr/>
            </a:pPr>
            <a:r>
              <a:rPr lang="en-US" sz="2000" b="1" dirty="0" smtClean="0">
                <a:solidFill>
                  <a:schemeClr val="tx2">
                    <a:lumMod val="60000"/>
                    <a:lumOff val="40000"/>
                  </a:schemeClr>
                </a:solidFill>
                <a:cs typeface="B Titr" pitchFamily="2" charset="-78"/>
              </a:rPr>
              <a:t>All </a:t>
            </a:r>
            <a:r>
              <a:rPr lang="en-US" sz="2000" b="1" dirty="0">
                <a:solidFill>
                  <a:schemeClr val="tx2">
                    <a:lumMod val="60000"/>
                    <a:lumOff val="40000"/>
                  </a:schemeClr>
                </a:solidFill>
                <a:cs typeface="B Titr" pitchFamily="2" charset="-78"/>
              </a:rPr>
              <a:t>these considerations are significant in change management that should be considered in banking system restructuring in applying new banking methods and processes. </a:t>
            </a:r>
            <a:endParaRPr lang="en-US" sz="2000" b="1" dirty="0" smtClean="0">
              <a:solidFill>
                <a:schemeClr val="tx2">
                  <a:lumMod val="60000"/>
                  <a:lumOff val="40000"/>
                </a:schemeClr>
              </a:solidFill>
              <a:cs typeface="B Titr" pitchFamily="2" charset="-78"/>
            </a:endParaRPr>
          </a:p>
          <a:p>
            <a:pPr fontAlgn="auto">
              <a:lnSpc>
                <a:spcPct val="120000"/>
              </a:lnSpc>
              <a:spcAft>
                <a:spcPts val="0"/>
              </a:spcAft>
              <a:buFont typeface="Wingdings" pitchFamily="2" charset="2"/>
              <a:buChar char="Ø"/>
              <a:defRPr/>
            </a:pPr>
            <a:r>
              <a:rPr lang="en-US" sz="2000" b="1" dirty="0" smtClean="0">
                <a:solidFill>
                  <a:schemeClr val="tx2">
                    <a:lumMod val="60000"/>
                    <a:lumOff val="40000"/>
                  </a:schemeClr>
                </a:solidFill>
                <a:cs typeface="B Titr" pitchFamily="2" charset="-78"/>
              </a:rPr>
              <a:t>Accordingly</a:t>
            </a:r>
            <a:r>
              <a:rPr lang="en-US" sz="2000" b="1" dirty="0">
                <a:solidFill>
                  <a:schemeClr val="tx2">
                    <a:lumMod val="60000"/>
                    <a:lumOff val="40000"/>
                  </a:schemeClr>
                </a:solidFill>
                <a:cs typeface="B Titr" pitchFamily="2" charset="-78"/>
              </a:rPr>
              <a:t>, new processes should be grafted to the system, and all processes that are theoretically or practically against the goals of the </a:t>
            </a:r>
            <a:r>
              <a:rPr lang="en-US" sz="2000" b="1" dirty="0" err="1">
                <a:solidFill>
                  <a:schemeClr val="tx2">
                    <a:lumMod val="60000"/>
                    <a:lumOff val="40000"/>
                  </a:schemeClr>
                </a:solidFill>
                <a:cs typeface="B Titr" pitchFamily="2" charset="-78"/>
              </a:rPr>
              <a:t>organisation</a:t>
            </a:r>
            <a:r>
              <a:rPr lang="en-US" sz="2000" b="1" dirty="0">
                <a:solidFill>
                  <a:schemeClr val="tx2">
                    <a:lumMod val="60000"/>
                    <a:lumOff val="40000"/>
                  </a:schemeClr>
                </a:solidFill>
                <a:cs typeface="B Titr" pitchFamily="2" charset="-78"/>
              </a:rPr>
              <a:t> should be pruned. </a:t>
            </a:r>
            <a:endParaRPr lang="en-US" sz="2000" b="1" dirty="0" smtClean="0">
              <a:solidFill>
                <a:schemeClr val="tx2">
                  <a:lumMod val="60000"/>
                  <a:lumOff val="40000"/>
                </a:schemeClr>
              </a:solidFill>
              <a:cs typeface="B Titr" pitchFamily="2" charset="-78"/>
            </a:endParaRPr>
          </a:p>
          <a:p>
            <a:pPr fontAlgn="auto">
              <a:lnSpc>
                <a:spcPct val="120000"/>
              </a:lnSpc>
              <a:spcAft>
                <a:spcPts val="0"/>
              </a:spcAft>
              <a:buFont typeface="Wingdings" pitchFamily="2" charset="2"/>
              <a:buChar char="Ø"/>
              <a:defRPr/>
            </a:pPr>
            <a:r>
              <a:rPr lang="en-US" sz="2000" b="1" dirty="0" smtClean="0">
                <a:solidFill>
                  <a:schemeClr val="tx2">
                    <a:lumMod val="60000"/>
                    <a:lumOff val="40000"/>
                  </a:schemeClr>
                </a:solidFill>
                <a:cs typeface="B Titr" pitchFamily="2" charset="-78"/>
              </a:rPr>
              <a:t>We </a:t>
            </a:r>
            <a:r>
              <a:rPr lang="en-US" sz="2000" b="1" dirty="0">
                <a:solidFill>
                  <a:schemeClr val="tx2">
                    <a:lumMod val="60000"/>
                    <a:lumOff val="40000"/>
                  </a:schemeClr>
                </a:solidFill>
                <a:cs typeface="B Titr" pitchFamily="2" charset="-78"/>
              </a:rPr>
              <a:t>should adopt a strategy that by </a:t>
            </a:r>
            <a:r>
              <a:rPr lang="en-US" sz="2000" b="1" dirty="0" err="1">
                <a:solidFill>
                  <a:schemeClr val="tx2">
                    <a:lumMod val="60000"/>
                    <a:lumOff val="40000"/>
                  </a:schemeClr>
                </a:solidFill>
                <a:cs typeface="B Titr" pitchFamily="2" charset="-78"/>
              </a:rPr>
              <a:t>harmonising</a:t>
            </a:r>
            <a:r>
              <a:rPr lang="en-US" sz="2000" b="1" dirty="0">
                <a:solidFill>
                  <a:schemeClr val="tx2">
                    <a:lumMod val="60000"/>
                    <a:lumOff val="40000"/>
                  </a:schemeClr>
                </a:solidFill>
                <a:cs typeface="B Titr" pitchFamily="2" charset="-78"/>
              </a:rPr>
              <a:t> the </a:t>
            </a:r>
            <a:r>
              <a:rPr lang="en-US" sz="2000" b="1" dirty="0" err="1">
                <a:solidFill>
                  <a:schemeClr val="tx2">
                    <a:lumMod val="60000"/>
                    <a:lumOff val="40000"/>
                  </a:schemeClr>
                </a:solidFill>
                <a:cs typeface="B Titr" pitchFamily="2" charset="-78"/>
              </a:rPr>
              <a:t>organisation</a:t>
            </a:r>
            <a:r>
              <a:rPr lang="en-US" sz="2000" b="1" dirty="0">
                <a:solidFill>
                  <a:schemeClr val="tx2">
                    <a:lumMod val="60000"/>
                    <a:lumOff val="40000"/>
                  </a:schemeClr>
                </a:solidFill>
                <a:cs typeface="B Titr" pitchFamily="2" charset="-78"/>
              </a:rPr>
              <a:t> with new processes and interrupting inefficient and disturbing old processes and aligning staff with new goals of the </a:t>
            </a:r>
            <a:r>
              <a:rPr lang="en-US" sz="2000" b="1" dirty="0" err="1">
                <a:solidFill>
                  <a:schemeClr val="tx2">
                    <a:lumMod val="60000"/>
                    <a:lumOff val="40000"/>
                  </a:schemeClr>
                </a:solidFill>
                <a:cs typeface="B Titr" pitchFamily="2" charset="-78"/>
              </a:rPr>
              <a:t>organisation</a:t>
            </a:r>
            <a:r>
              <a:rPr lang="en-US" sz="2000" b="1" dirty="0">
                <a:solidFill>
                  <a:schemeClr val="tx2">
                    <a:lumMod val="60000"/>
                    <a:lumOff val="40000"/>
                  </a:schemeClr>
                </a:solidFill>
                <a:cs typeface="B Titr" pitchFamily="2" charset="-78"/>
              </a:rPr>
              <a:t>, change their resistances into consistent powers. </a:t>
            </a:r>
            <a:endParaRPr lang="en-US" sz="2000" b="1" dirty="0" smtClean="0">
              <a:solidFill>
                <a:schemeClr val="tx2">
                  <a:lumMod val="60000"/>
                  <a:lumOff val="40000"/>
                </a:schemeClr>
              </a:solidFill>
              <a:cs typeface="B Titr" pitchFamily="2" charset="-78"/>
            </a:endParaRPr>
          </a:p>
          <a:p>
            <a:pPr fontAlgn="auto">
              <a:lnSpc>
                <a:spcPct val="120000"/>
              </a:lnSpc>
              <a:spcAft>
                <a:spcPts val="0"/>
              </a:spcAft>
              <a:buFont typeface="Wingdings" pitchFamily="2" charset="2"/>
              <a:buChar char="Ø"/>
              <a:defRPr/>
            </a:pPr>
            <a:r>
              <a:rPr lang="en-US" sz="2000" b="1" dirty="0" err="1" smtClean="0">
                <a:solidFill>
                  <a:schemeClr val="tx2">
                    <a:lumMod val="60000"/>
                    <a:lumOff val="40000"/>
                  </a:schemeClr>
                </a:solidFill>
                <a:cs typeface="B Titr" pitchFamily="2" charset="-78"/>
              </a:rPr>
              <a:t>Organisation</a:t>
            </a:r>
            <a:r>
              <a:rPr lang="en-US" sz="2000" b="1" dirty="0" smtClean="0">
                <a:solidFill>
                  <a:schemeClr val="tx2">
                    <a:lumMod val="60000"/>
                    <a:lumOff val="40000"/>
                  </a:schemeClr>
                </a:solidFill>
                <a:cs typeface="B Titr" pitchFamily="2" charset="-78"/>
              </a:rPr>
              <a:t> </a:t>
            </a:r>
            <a:r>
              <a:rPr lang="en-US" sz="2000" b="1" dirty="0">
                <a:solidFill>
                  <a:schemeClr val="tx2">
                    <a:lumMod val="60000"/>
                    <a:lumOff val="40000"/>
                  </a:schemeClr>
                </a:solidFill>
                <a:cs typeface="B Titr" pitchFamily="2" charset="-78"/>
              </a:rPr>
              <a:t>should be developed in a direction that can be better coordinated with changes and evolutions; and human resources should be guided in a way that while new </a:t>
            </a:r>
            <a:r>
              <a:rPr lang="en-US" sz="2000" b="1" dirty="0" err="1">
                <a:solidFill>
                  <a:schemeClr val="tx2">
                    <a:lumMod val="60000"/>
                    <a:lumOff val="40000"/>
                  </a:schemeClr>
                </a:solidFill>
                <a:cs typeface="B Titr" pitchFamily="2" charset="-78"/>
              </a:rPr>
              <a:t>organisation</a:t>
            </a:r>
            <a:r>
              <a:rPr lang="en-US" sz="2000" b="1" dirty="0">
                <a:solidFill>
                  <a:schemeClr val="tx2">
                    <a:lumMod val="60000"/>
                    <a:lumOff val="40000"/>
                  </a:schemeClr>
                </a:solidFill>
                <a:cs typeface="B Titr" pitchFamily="2" charset="-78"/>
              </a:rPr>
              <a:t> goals and system missions are achieved, their needs be also satisfied; so that the </a:t>
            </a:r>
            <a:r>
              <a:rPr lang="en-US" sz="2000" b="1" dirty="0" err="1">
                <a:solidFill>
                  <a:schemeClr val="tx2">
                    <a:lumMod val="60000"/>
                    <a:lumOff val="40000"/>
                  </a:schemeClr>
                </a:solidFill>
                <a:cs typeface="B Titr" pitchFamily="2" charset="-78"/>
              </a:rPr>
              <a:t>organisation</a:t>
            </a:r>
            <a:r>
              <a:rPr lang="en-US" sz="2000" b="1" dirty="0">
                <a:solidFill>
                  <a:schemeClr val="tx2">
                    <a:lumMod val="60000"/>
                    <a:lumOff val="40000"/>
                  </a:schemeClr>
                </a:solidFill>
                <a:cs typeface="B Titr" pitchFamily="2" charset="-78"/>
              </a:rPr>
              <a:t> could reach the desired level of achievement in its role and preserve it.</a:t>
            </a:r>
            <a:endParaRPr lang="fa-IR" sz="2000" b="1" dirty="0" smtClean="0">
              <a:solidFill>
                <a:srgbClr val="002060"/>
              </a:solidFill>
              <a:cs typeface="B Titr" pitchFamily="2" charset="-78"/>
            </a:endParaRPr>
          </a:p>
        </p:txBody>
      </p:sp>
    </p:spTree>
    <p:extLst>
      <p:ext uri="{BB962C8B-B14F-4D97-AF65-F5344CB8AC3E}">
        <p14:creationId xmlns:p14="http://schemas.microsoft.com/office/powerpoint/2010/main" val="315007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Steering the Change</a:t>
            </a:r>
            <a:endParaRPr lang="en-US" sz="3600" dirty="0">
              <a:cs typeface="B Nazanin" pitchFamily="2" charset="-78"/>
            </a:endParaRPr>
          </a:p>
        </p:txBody>
      </p:sp>
      <p:sp>
        <p:nvSpPr>
          <p:cNvPr id="3" name="Content Placeholder 2"/>
          <p:cNvSpPr>
            <a:spLocks noGrp="1"/>
          </p:cNvSpPr>
          <p:nvPr>
            <p:ph idx="1"/>
          </p:nvPr>
        </p:nvSpPr>
        <p:spPr>
          <a:xfrm>
            <a:off x="-116378" y="925975"/>
            <a:ext cx="9150420" cy="5855825"/>
          </a:xfrm>
        </p:spPr>
        <p:txBody>
          <a:bodyPr rtlCol="0">
            <a:normAutofit fontScale="25000" lnSpcReduction="20000"/>
          </a:bodyPr>
          <a:lstStyle/>
          <a:p>
            <a:pPr indent="-182880" algn="l" fontAlgn="auto">
              <a:lnSpc>
                <a:spcPct val="120000"/>
              </a:lnSpc>
              <a:spcBef>
                <a:spcPts val="0"/>
              </a:spcBef>
              <a:spcAft>
                <a:spcPts val="0"/>
              </a:spcAft>
              <a:buFont typeface="Wingdings" pitchFamily="2" charset="2"/>
              <a:buChar char="Ø"/>
              <a:defRPr/>
            </a:pPr>
            <a:r>
              <a:rPr lang="en-US" sz="4000" b="1" dirty="0">
                <a:solidFill>
                  <a:srgbClr val="002060"/>
                </a:solidFill>
                <a:cs typeface="B Titr" pitchFamily="2" charset="-78"/>
              </a:rPr>
              <a:t>The framework of Rastin PLS Banking of Bank </a:t>
            </a:r>
            <a:r>
              <a:rPr lang="en-US" sz="4000" b="1" dirty="0" err="1">
                <a:solidFill>
                  <a:srgbClr val="002060"/>
                </a:solidFill>
                <a:cs typeface="B Titr" pitchFamily="2" charset="-78"/>
              </a:rPr>
              <a:t>Melli</a:t>
            </a:r>
            <a:r>
              <a:rPr lang="en-US" sz="4000" b="1" dirty="0">
                <a:solidFill>
                  <a:srgbClr val="002060"/>
                </a:solidFill>
                <a:cs typeface="B Titr" pitchFamily="2" charset="-78"/>
              </a:rPr>
              <a:t> Iran is an excellent sample for presenting stages of change management in the form of pruning and grafting of processes. </a:t>
            </a:r>
            <a:endParaRPr lang="en-US" sz="4000" b="1" dirty="0" smtClean="0">
              <a:solidFill>
                <a:srgbClr val="002060"/>
              </a:solidFill>
              <a:cs typeface="B Titr" pitchFamily="2" charset="-78"/>
            </a:endParaRPr>
          </a:p>
          <a:p>
            <a:pPr indent="-182880" algn="l" fontAlgn="auto">
              <a:lnSpc>
                <a:spcPct val="120000"/>
              </a:lnSpc>
              <a:spcBef>
                <a:spcPts val="0"/>
              </a:spcBef>
              <a:spcAft>
                <a:spcPts val="0"/>
              </a:spcAft>
              <a:buFont typeface="Wingdings" pitchFamily="2" charset="2"/>
              <a:buChar char="Ø"/>
              <a:defRPr/>
            </a:pPr>
            <a:r>
              <a:rPr lang="en-US" sz="4000" b="1" dirty="0" smtClean="0">
                <a:solidFill>
                  <a:srgbClr val="002060"/>
                </a:solidFill>
                <a:cs typeface="B Titr" pitchFamily="2" charset="-78"/>
              </a:rPr>
              <a:t>Our </a:t>
            </a:r>
            <a:r>
              <a:rPr lang="en-US" sz="4000" b="1" dirty="0">
                <a:solidFill>
                  <a:srgbClr val="002060"/>
                </a:solidFill>
                <a:cs typeface="B Titr" pitchFamily="2" charset="-78"/>
              </a:rPr>
              <a:t>sample is in conformity to Buckingham and </a:t>
            </a:r>
            <a:r>
              <a:rPr lang="en-US" sz="4000" b="1" dirty="0" err="1">
                <a:solidFill>
                  <a:srgbClr val="002060"/>
                </a:solidFill>
                <a:cs typeface="B Titr" pitchFamily="2" charset="-78"/>
              </a:rPr>
              <a:t>Cliftton’s</a:t>
            </a:r>
            <a:r>
              <a:rPr lang="en-US" sz="4000" b="1" dirty="0">
                <a:solidFill>
                  <a:srgbClr val="002060"/>
                </a:solidFill>
                <a:cs typeface="B Titr" pitchFamily="2" charset="-78"/>
              </a:rPr>
              <a:t> </a:t>
            </a:r>
            <a:r>
              <a:rPr lang="en-US" sz="4000" b="1" dirty="0" smtClean="0">
                <a:solidFill>
                  <a:srgbClr val="002060"/>
                </a:solidFill>
                <a:cs typeface="B Titr" pitchFamily="2" charset="-78"/>
              </a:rPr>
              <a:t>findings that by </a:t>
            </a:r>
            <a:r>
              <a:rPr lang="en-US" sz="4000" b="1" dirty="0">
                <a:solidFill>
                  <a:srgbClr val="002060"/>
                </a:solidFill>
                <a:cs typeface="B Titr" pitchFamily="2" charset="-78"/>
              </a:rPr>
              <a:t>studying 400 successful companies around the world and conducting 80000 interviews with managers and more than 1.7 million professionals from varying </a:t>
            </a:r>
            <a:r>
              <a:rPr lang="en-US" sz="4000" b="1" dirty="0" smtClean="0">
                <a:solidFill>
                  <a:srgbClr val="002060"/>
                </a:solidFill>
                <a:cs typeface="B Titr" pitchFamily="2" charset="-78"/>
              </a:rPr>
              <a:t>fields.   </a:t>
            </a:r>
            <a:endParaRPr lang="en-US" sz="4000" b="1" dirty="0">
              <a:solidFill>
                <a:srgbClr val="002060"/>
              </a:solidFill>
              <a:cs typeface="B Titr" pitchFamily="2" charset="-78"/>
            </a:endParaRPr>
          </a:p>
          <a:p>
            <a:pPr indent="-182880" algn="l" fontAlgn="auto">
              <a:lnSpc>
                <a:spcPct val="120000"/>
              </a:lnSpc>
              <a:spcBef>
                <a:spcPts val="0"/>
              </a:spcBef>
              <a:spcAft>
                <a:spcPts val="0"/>
              </a:spcAft>
              <a:buFont typeface="Wingdings" pitchFamily="2" charset="2"/>
              <a:buChar char="Ø"/>
              <a:defRPr/>
            </a:pPr>
            <a:r>
              <a:rPr lang="en-US" sz="4000" b="1" dirty="0">
                <a:solidFill>
                  <a:srgbClr val="002060"/>
                </a:solidFill>
                <a:cs typeface="B Titr" pitchFamily="2" charset="-78"/>
              </a:rPr>
              <a:t>On the other side, our sample also conforms to management methods of </a:t>
            </a:r>
            <a:r>
              <a:rPr lang="en-US" sz="4000" b="1" dirty="0" smtClean="0">
                <a:solidFill>
                  <a:srgbClr val="002060"/>
                </a:solidFill>
                <a:cs typeface="B Titr" pitchFamily="2" charset="-78"/>
              </a:rPr>
              <a:t>Collins. </a:t>
            </a:r>
            <a:r>
              <a:rPr lang="en-US" sz="4000" b="1" dirty="0">
                <a:solidFill>
                  <a:srgbClr val="002060"/>
                </a:solidFill>
                <a:cs typeface="B Titr" pitchFamily="2" charset="-78"/>
              </a:rPr>
              <a:t>By studying and </a:t>
            </a:r>
            <a:r>
              <a:rPr lang="en-US" sz="4000" b="1" dirty="0" err="1">
                <a:solidFill>
                  <a:srgbClr val="002060"/>
                </a:solidFill>
                <a:cs typeface="B Titr" pitchFamily="2" charset="-78"/>
              </a:rPr>
              <a:t>analysing</a:t>
            </a:r>
            <a:r>
              <a:rPr lang="en-US" sz="4000" b="1" dirty="0">
                <a:solidFill>
                  <a:srgbClr val="002060"/>
                </a:solidFill>
                <a:cs typeface="B Titr" pitchFamily="2" charset="-78"/>
              </a:rPr>
              <a:t> many companies, he concludes why some companies make leap and others do not. He finds some measures used by successful companies. A Level 5 leader  sits on top of the hierarchy of capabilities and is a necessary requirement for transforming an </a:t>
            </a:r>
            <a:r>
              <a:rPr lang="en-US" sz="4000" b="1" dirty="0" err="1">
                <a:solidFill>
                  <a:srgbClr val="002060"/>
                </a:solidFill>
                <a:cs typeface="B Titr" pitchFamily="2" charset="-78"/>
              </a:rPr>
              <a:t>organisation</a:t>
            </a:r>
            <a:r>
              <a:rPr lang="en-US" sz="4000" b="1" dirty="0">
                <a:solidFill>
                  <a:srgbClr val="002060"/>
                </a:solidFill>
                <a:cs typeface="B Titr" pitchFamily="2" charset="-78"/>
              </a:rPr>
              <a:t> from good to great. </a:t>
            </a:r>
          </a:p>
          <a:p>
            <a:pPr indent="-182880" algn="l" fontAlgn="auto">
              <a:lnSpc>
                <a:spcPct val="120000"/>
              </a:lnSpc>
              <a:spcBef>
                <a:spcPts val="0"/>
              </a:spcBef>
              <a:spcAft>
                <a:spcPts val="0"/>
              </a:spcAft>
              <a:buFont typeface="Wingdings" pitchFamily="2" charset="2"/>
              <a:buChar char="Ø"/>
              <a:defRPr/>
            </a:pPr>
            <a:endParaRPr lang="fa-IR" sz="2000" b="1" dirty="0" smtClean="0">
              <a:solidFill>
                <a:srgbClr val="002060"/>
              </a:solidFill>
              <a:cs typeface="B Titr" pitchFamily="2" charset="-78"/>
            </a:endParaRPr>
          </a:p>
          <a:p>
            <a:pPr lvl="0" indent="-182880">
              <a:lnSpc>
                <a:spcPct val="120000"/>
              </a:lnSpc>
              <a:spcBef>
                <a:spcPts val="0"/>
              </a:spcBef>
              <a:spcAft>
                <a:spcPts val="0"/>
              </a:spcAft>
              <a:buFont typeface="Wingdings" panose="05000000000000000000" pitchFamily="2" charset="2"/>
              <a:buChar char=""/>
              <a:tabLst>
                <a:tab pos="180340" algn="l"/>
              </a:tabLst>
            </a:pPr>
            <a:r>
              <a:rPr lang="en-US" sz="4000" b="1" u="sng" dirty="0" smtClean="0">
                <a:latin typeface="Times New Roman" panose="02020603050405020304" pitchFamily="18" charset="0"/>
                <a:ea typeface="Times New Roman" panose="02020603050405020304" pitchFamily="18" charset="0"/>
                <a:cs typeface="Arial" panose="020B0604020202020204" pitchFamily="34" charset="0"/>
              </a:rPr>
              <a:t>1</a:t>
            </a:r>
            <a:r>
              <a:rPr lang="en-US" sz="4000" b="1" u="sng" dirty="0">
                <a:latin typeface="Times New Roman" panose="02020603050405020304" pitchFamily="18" charset="0"/>
                <a:ea typeface="Times New Roman" panose="02020603050405020304" pitchFamily="18" charset="0"/>
                <a:cs typeface="Arial" panose="020B0604020202020204" pitchFamily="34" charset="0"/>
              </a:rPr>
              <a:t>. Level 5 Executive Leadership</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Personal Humility (Demonstrates a compelling modesty, shunning public adulation; never boastful. Acts with quiet, calm determination; relies principally on inspired standards, not inspiring charisma, to motivate. Channels ambition into the company, not the self; sets up successors for even more greatness in the next generation. Looks in the mirror, not out the window, to apportion responsibility for poor results, never blaming other people, external factors, or bad luck.).</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Professional Will, almost fanatical (Creates superb results, a clear catalyst in the transition from good to great. Demonstrates an unwavering resolve to do whatever must be done to produce the best long-term results, no matter how difficult. Sets the standard of building an enduring great company; will settle for nothing less. Looks out the window, not in the mirror, to apportion credit for the success of the company – to other people, external factors, and good luck.).</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Workmanlike diligence – more plow horse, than show horse</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Ambitious for the company, not themselves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2. First Who, Then What</a:t>
            </a:r>
          </a:p>
          <a:p>
            <a:pPr lvl="0" indent="-18288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Getting the right people on the team comes before vision, strategy and tactics</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Get the right people on the bus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Get the wrong people off the bus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Put your best people on your biggest opportunities, not the biggest problems</a:t>
            </a: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3. Confront the Brutal Facts (But Never Lose Faith in the Potential for Greatness)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Impossible to make good decisions without an honest confrontation of the brutal facts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Create a culture wherein the truth can be heard</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Lead with questions, engage in dialogue not coercion and conduct autopsies without blame</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Charisma can be as much a liability as an asset because a strong personality often deters people from presenting the brutal facts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Don’t waste time trying to “motivate people”. The right people are self-motivated but can be de-motivated.</a:t>
            </a: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4. The Hedgehog Concept</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Organizations should only do what they 1) can be great at, 2) can make money at and 3) have a passion for doing.</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The Hedgehog Concept is not a vision or strategy, but an understanding.</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Good-to-great companies set their goals and strategies based on understanding; others set their goals and strategies based on bravado.</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Getting the Hedgehog Concept is an iterative process.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Hedgehog companies are simple creatures that know one big thing and stick to it. Other companies are more like foxes that know many things but lack consistency.</a:t>
            </a: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5. A Culture of Discipline</a:t>
            </a:r>
          </a:p>
          <a:p>
            <a:pPr lvl="0" indent="-18288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Sustained great results depend upon building a culture of disciplined people who take disciplined action within the three circles of the Hedgehog Concept.</a:t>
            </a:r>
            <a:endParaRPr lang="en-US" sz="2800" dirty="0">
              <a:latin typeface="Calibri" panose="020F0502020204030204" pitchFamily="34" charset="0"/>
              <a:ea typeface="Times New Roman" panose="02020603050405020304" pitchFamily="18" charset="0"/>
              <a:cs typeface="Arial" panose="020B0604020202020204" pitchFamily="34" charset="0"/>
            </a:endParaRP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A culture of discipline requires disciplined people who engage in disciplined thought and then take disciplined action.</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The single most important form of discipline for sustained results is fanatical adherence to the Hedgehog Concept and the willingness to shun opportunities that fall outside the three circles.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The purpose of budgeting in a good-to-great company is not to decide how much each activity gets, but to decide which areas best fit within the Hedgehog Concept and should be fully funded and which should not be funded at all.</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“Stop doing” lists are more important than “to do” lists.</a:t>
            </a: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6. Technology Accelerators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Good-to-great organizations avoid technology fads but become pioneers in applying carefully selected technologies.</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Good-to-great organizations use technology as an accelerator of momentum, not a creator of it.</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The key technology question is does it fit directly your Hedgehog concept? If yes, then becoming a pioneer in the technology makes sense. If no, you can settle for parity or ignore it entirely.</a:t>
            </a:r>
          </a:p>
          <a:p>
            <a:pPr indent="-182880">
              <a:lnSpc>
                <a:spcPct val="120000"/>
              </a:lnSpc>
              <a:spcBef>
                <a:spcPts val="0"/>
              </a:spcBef>
              <a:spcAft>
                <a:spcPts val="0"/>
              </a:spcAft>
              <a:buFont typeface="Wingdings" panose="05000000000000000000" pitchFamily="2" charset="2"/>
              <a:buChar char=""/>
              <a:tabLst>
                <a:tab pos="180340" algn="l"/>
              </a:tabLst>
            </a:pPr>
            <a:r>
              <a:rPr lang="en-US" sz="4000" b="1" u="sng" dirty="0">
                <a:latin typeface="Times New Roman" panose="02020603050405020304" pitchFamily="18" charset="0"/>
                <a:ea typeface="Times New Roman" panose="02020603050405020304" pitchFamily="18" charset="0"/>
                <a:cs typeface="Arial" panose="020B0604020202020204" pitchFamily="34" charset="0"/>
              </a:rPr>
              <a:t>7. The Flywheel and the Doom Loop</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Good-to-great transformations look dramatic and revolutionary on the outside but actually are organic, cumulative processes on the inside. There is no single defining action, no grand program, no one lucky break or miracle moment.</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Sustainable transformations follow a predictable pattern of buildup and breakthrough – like pushing on a giant, heavy flywheel.</a:t>
            </a:r>
          </a:p>
          <a:p>
            <a:pPr marL="457200" lvl="1" indent="-91440">
              <a:lnSpc>
                <a:spcPct val="120000"/>
              </a:lnSpc>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Arial" panose="020B0604020202020204" pitchFamily="34" charset="0"/>
              </a:rPr>
              <a:t>Average organizations follow the “doom loop” pattern. They try to skip buildup and jump immediately to breakthrough. Then, with disappointing results, they lurch back and forth, failing to maintain a consistent direction.</a:t>
            </a:r>
          </a:p>
        </p:txBody>
      </p:sp>
    </p:spTree>
    <p:extLst>
      <p:ext uri="{BB962C8B-B14F-4D97-AF65-F5344CB8AC3E}">
        <p14:creationId xmlns:p14="http://schemas.microsoft.com/office/powerpoint/2010/main" val="2530775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71" y="121533"/>
            <a:ext cx="8229600" cy="746568"/>
          </a:xfrm>
        </p:spPr>
        <p:txBody>
          <a:bodyPr/>
          <a:lstStyle/>
          <a:p>
            <a:pPr rtl="1" fontAlgn="auto">
              <a:spcAft>
                <a:spcPts val="0"/>
              </a:spcAft>
              <a:defRPr/>
            </a:pPr>
            <a:r>
              <a:rPr lang="en-US" sz="3600" b="1" dirty="0">
                <a:effectLst/>
                <a:latin typeface="Times New Roman" panose="02020603050405020304" pitchFamily="18" charset="0"/>
                <a:ea typeface="Times New Roman" panose="02020603050405020304" pitchFamily="18" charset="0"/>
                <a:cs typeface="B Titr" panose="00000700000000000000" pitchFamily="2" charset="-78"/>
              </a:rPr>
              <a:t>Apprenticeship</a:t>
            </a:r>
            <a:endParaRPr lang="en-US" sz="3600" dirty="0">
              <a:cs typeface="B Nazanin" pitchFamily="2" charset="-78"/>
            </a:endParaRPr>
          </a:p>
        </p:txBody>
      </p:sp>
      <p:sp>
        <p:nvSpPr>
          <p:cNvPr id="3" name="Content Placeholder 2"/>
          <p:cNvSpPr>
            <a:spLocks noGrp="1"/>
          </p:cNvSpPr>
          <p:nvPr>
            <p:ph idx="1"/>
          </p:nvPr>
        </p:nvSpPr>
        <p:spPr>
          <a:xfrm>
            <a:off x="46300" y="925975"/>
            <a:ext cx="9031198" cy="5855825"/>
          </a:xfrm>
        </p:spPr>
        <p:txBody>
          <a:bodyPr rtlCol="0">
            <a:noAutofit/>
          </a:bodyPr>
          <a:lstStyle/>
          <a:p>
            <a:pPr marL="182880" indent="-182880" algn="l" fontAlgn="auto">
              <a:spcBef>
                <a:spcPts val="294"/>
              </a:spcBef>
              <a:spcAft>
                <a:spcPts val="0"/>
              </a:spcAft>
              <a:buFont typeface="Wingdings" pitchFamily="2" charset="2"/>
              <a:buChar char="Ø"/>
              <a:defRPr/>
            </a:pPr>
            <a:r>
              <a:rPr lang="en-US" sz="1000" b="1" dirty="0">
                <a:solidFill>
                  <a:srgbClr val="002060"/>
                </a:solidFill>
                <a:cs typeface="B Titr" pitchFamily="2" charset="-78"/>
              </a:rPr>
              <a:t>The practical method of implementing evolution in Bank </a:t>
            </a:r>
            <a:r>
              <a:rPr lang="en-US" sz="1000" b="1" dirty="0" err="1">
                <a:solidFill>
                  <a:srgbClr val="002060"/>
                </a:solidFill>
                <a:cs typeface="B Titr" pitchFamily="2" charset="-78"/>
              </a:rPr>
              <a:t>Melli</a:t>
            </a:r>
            <a:r>
              <a:rPr lang="en-US" sz="1000" b="1" dirty="0">
                <a:solidFill>
                  <a:srgbClr val="002060"/>
                </a:solidFill>
                <a:cs typeface="B Titr" pitchFamily="2" charset="-78"/>
              </a:rPr>
              <a:t> Iran was designed by establishing a Rastin PLS Committee consisting of change manager and experts from various sectors of the bank.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The </a:t>
            </a:r>
            <a:r>
              <a:rPr lang="en-US" sz="1000" b="1" dirty="0">
                <a:solidFill>
                  <a:srgbClr val="002060"/>
                </a:solidFill>
                <a:cs typeface="B Titr" pitchFamily="2" charset="-78"/>
              </a:rPr>
              <a:t>regular weekly sessions of the committee, which lasted for two years, started to introduce a new banking system with a novel definition, studied, and compiled the matters systematically.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Members </a:t>
            </a:r>
            <a:r>
              <a:rPr lang="en-US" sz="1000" b="1" dirty="0">
                <a:solidFill>
                  <a:srgbClr val="002060"/>
                </a:solidFill>
                <a:cs typeface="B Titr" pitchFamily="2" charset="-78"/>
              </a:rPr>
              <a:t>of the committee were responsible for drafting the defined ordered subjects in each session and presenting it in the next meeting.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The </a:t>
            </a:r>
            <a:r>
              <a:rPr lang="en-US" sz="1000" b="1" dirty="0">
                <a:solidFill>
                  <a:srgbClr val="002060"/>
                </a:solidFill>
                <a:cs typeface="B Titr" pitchFamily="2" charset="-78"/>
              </a:rPr>
              <a:t>drafts were read in next session and by measuring them with primary pillars of the plan, were edited and asked for reform or rewriting</a:t>
            </a:r>
            <a:r>
              <a:rPr lang="en-US" sz="1000" b="1" dirty="0" smtClean="0">
                <a:solidFill>
                  <a:srgbClr val="002060"/>
                </a:solidFill>
                <a:cs typeface="B Titr" pitchFamily="2" charset="-78"/>
              </a:rPr>
              <a:t>.</a:t>
            </a: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In </a:t>
            </a:r>
            <a:r>
              <a:rPr lang="en-US" sz="1000" b="1" dirty="0">
                <a:solidFill>
                  <a:srgbClr val="002060"/>
                </a:solidFill>
                <a:cs typeface="B Titr" pitchFamily="2" charset="-78"/>
              </a:rPr>
              <a:t>this way, the main Rastin PLS Banking instructions were compiled which was conforming to the views of committee members.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Compiling </a:t>
            </a:r>
            <a:r>
              <a:rPr lang="en-US" sz="1000" b="1" dirty="0">
                <a:solidFill>
                  <a:srgbClr val="002060"/>
                </a:solidFill>
                <a:cs typeface="B Titr" pitchFamily="2" charset="-78"/>
              </a:rPr>
              <a:t>instructions and operating </a:t>
            </a:r>
            <a:r>
              <a:rPr lang="en-US" sz="1000" b="1" dirty="0" err="1">
                <a:solidFill>
                  <a:srgbClr val="002060"/>
                </a:solidFill>
                <a:cs typeface="B Titr" pitchFamily="2" charset="-78"/>
              </a:rPr>
              <a:t>organisation</a:t>
            </a:r>
            <a:r>
              <a:rPr lang="en-US" sz="1000" b="1" dirty="0">
                <a:solidFill>
                  <a:srgbClr val="002060"/>
                </a:solidFill>
                <a:cs typeface="B Titr" pitchFamily="2" charset="-78"/>
              </a:rPr>
              <a:t> of the plan carried out by those people who had to implement Rastin Banking.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Therefore</a:t>
            </a:r>
            <a:r>
              <a:rPr lang="en-US" sz="1000" b="1" dirty="0">
                <a:solidFill>
                  <a:srgbClr val="002060"/>
                </a:solidFill>
                <a:cs typeface="B Titr" pitchFamily="2" charset="-78"/>
              </a:rPr>
              <a:t>, in addition to becoming experts in the plan, they accepted and defended the plan, and this eliminated any future resistance against the change.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Practically</a:t>
            </a:r>
            <a:r>
              <a:rPr lang="en-US" sz="1000" b="1" dirty="0">
                <a:solidFill>
                  <a:srgbClr val="002060"/>
                </a:solidFill>
                <a:cs typeface="B Titr" pitchFamily="2" charset="-78"/>
              </a:rPr>
              <a:t>, the slow and prolonged period of designing led to the evolution among the committee members and widened the number of protectors of Rastin PLS Banking, and their interaction with their sovereign departments had considerable effects on forming the culture of this system in the bank.</a:t>
            </a: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Discussions </a:t>
            </a:r>
            <a:r>
              <a:rPr lang="en-US" sz="1000" b="1" dirty="0">
                <a:solidFill>
                  <a:srgbClr val="002060"/>
                </a:solidFill>
                <a:cs typeface="B Titr" pitchFamily="2" charset="-78"/>
              </a:rPr>
              <a:t>and presentations at various levels in the bank continued and led to the public acceptance of the plan.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Meanwhile</a:t>
            </a:r>
            <a:r>
              <a:rPr lang="en-US" sz="1000" b="1" dirty="0">
                <a:solidFill>
                  <a:srgbClr val="002060"/>
                </a:solidFill>
                <a:cs typeface="B Titr" pitchFamily="2" charset="-78"/>
              </a:rPr>
              <a:t>, Rastin PLS Committee continued its sessions, with different members that resulted in designing Rastin PLS Financial Subsystems and other Complementary Systems.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Discussion </a:t>
            </a:r>
            <a:r>
              <a:rPr lang="en-US" sz="1000" b="1" dirty="0">
                <a:solidFill>
                  <a:srgbClr val="002060"/>
                </a:solidFill>
                <a:cs typeface="B Titr" pitchFamily="2" charset="-78"/>
              </a:rPr>
              <a:t>sessions and presentations inside the bank continued, and by reducing their resistance against new change, they were accompanied with us.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Discussion </a:t>
            </a:r>
            <a:r>
              <a:rPr lang="en-US" sz="1000" b="1" dirty="0">
                <a:solidFill>
                  <a:srgbClr val="002060"/>
                </a:solidFill>
                <a:cs typeface="B Titr" pitchFamily="2" charset="-78"/>
              </a:rPr>
              <a:t>sessions outside the bank for managers and banking experts in various economic and banking </a:t>
            </a:r>
            <a:r>
              <a:rPr lang="en-US" sz="1000" b="1" dirty="0" smtClean="0">
                <a:solidFill>
                  <a:srgbClr val="002060"/>
                </a:solidFill>
                <a:cs typeface="B Titr" pitchFamily="2" charset="-78"/>
              </a:rPr>
              <a:t>institutions </a:t>
            </a:r>
            <a:r>
              <a:rPr lang="en-US" sz="1000" b="1" dirty="0">
                <a:solidFill>
                  <a:srgbClr val="002060"/>
                </a:solidFill>
                <a:cs typeface="B Titr" pitchFamily="2" charset="-78"/>
              </a:rPr>
              <a:t>were persistently continued.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Various </a:t>
            </a:r>
            <a:r>
              <a:rPr lang="en-US" sz="1000" b="1" dirty="0">
                <a:solidFill>
                  <a:srgbClr val="002060"/>
                </a:solidFill>
                <a:cs typeface="B Titr" pitchFamily="2" charset="-78"/>
              </a:rPr>
              <a:t>scientific dimensions and features of the plan were presented in different </a:t>
            </a:r>
            <a:r>
              <a:rPr lang="en-US" sz="1000" b="1" dirty="0" smtClean="0">
                <a:solidFill>
                  <a:srgbClr val="002060"/>
                </a:solidFill>
                <a:cs typeface="B Titr" pitchFamily="2" charset="-78"/>
              </a:rPr>
              <a:t>conferences. </a:t>
            </a: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Several </a:t>
            </a:r>
            <a:r>
              <a:rPr lang="en-US" sz="1000" b="1" dirty="0">
                <a:solidFill>
                  <a:srgbClr val="002060"/>
                </a:solidFill>
                <a:cs typeface="B Titr" pitchFamily="2" charset="-78"/>
              </a:rPr>
              <a:t>scientific and expert papers were written by the scientific manager and committee members.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Presenting </a:t>
            </a:r>
            <a:r>
              <a:rPr lang="en-US" sz="1000" b="1" dirty="0">
                <a:solidFill>
                  <a:srgbClr val="002060"/>
                </a:solidFill>
                <a:cs typeface="B Titr" pitchFamily="2" charset="-78"/>
              </a:rPr>
              <a:t>these papers at several scientific conferences, and domestic and international media interviews, and discussions with national and international experts about various aspects of the plan strengthened theoretical basis of the plan, and Rastin PLS Banking, which was built upon explicit and implicit knowledge management process became a new banking paradigm. </a:t>
            </a: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Rastin </a:t>
            </a:r>
            <a:r>
              <a:rPr lang="en-US" sz="1000" b="1" dirty="0">
                <a:solidFill>
                  <a:srgbClr val="002060"/>
                </a:solidFill>
                <a:cs typeface="B Titr" pitchFamily="2" charset="-78"/>
              </a:rPr>
              <a:t>PLS Banking started at a new branch of </a:t>
            </a:r>
            <a:r>
              <a:rPr lang="en-US" sz="1000" b="1" dirty="0" err="1">
                <a:solidFill>
                  <a:srgbClr val="002060"/>
                </a:solidFill>
                <a:cs typeface="B Titr" pitchFamily="2" charset="-78"/>
              </a:rPr>
              <a:t>Ghoba</a:t>
            </a:r>
            <a:r>
              <a:rPr lang="en-US" sz="1000" b="1" dirty="0">
                <a:solidFill>
                  <a:srgbClr val="002060"/>
                </a:solidFill>
                <a:cs typeface="B Titr" pitchFamily="2" charset="-78"/>
              </a:rPr>
              <a:t> in Bank </a:t>
            </a:r>
            <a:r>
              <a:rPr lang="en-US" sz="1000" b="1" dirty="0" err="1">
                <a:solidFill>
                  <a:srgbClr val="002060"/>
                </a:solidFill>
                <a:cs typeface="B Titr" pitchFamily="2" charset="-78"/>
              </a:rPr>
              <a:t>Melli</a:t>
            </a:r>
            <a:r>
              <a:rPr lang="en-US" sz="1000" b="1" dirty="0">
                <a:solidFill>
                  <a:srgbClr val="002060"/>
                </a:solidFill>
                <a:cs typeface="B Titr" pitchFamily="2" charset="-78"/>
              </a:rPr>
              <a:t> Iran.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Public </a:t>
            </a:r>
            <a:r>
              <a:rPr lang="en-US" sz="1000" b="1" dirty="0">
                <a:solidFill>
                  <a:srgbClr val="002060"/>
                </a:solidFill>
                <a:cs typeface="B Titr" pitchFamily="2" charset="-78"/>
              </a:rPr>
              <a:t>advertisement and meeting of bank’s managers and experts with authorities and various interested people provided the necessary conditions for expanding PLS branches. </a:t>
            </a:r>
            <a:endParaRPr lang="en-US" sz="1000" b="1" dirty="0" smtClean="0">
              <a:solidFill>
                <a:srgbClr val="002060"/>
              </a:solidFill>
              <a:cs typeface="B Titr" pitchFamily="2" charset="-78"/>
            </a:endParaRP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Primary </a:t>
            </a:r>
            <a:r>
              <a:rPr lang="en-US" sz="1000" b="1" dirty="0">
                <a:solidFill>
                  <a:srgbClr val="002060"/>
                </a:solidFill>
                <a:cs typeface="B Titr" pitchFamily="2" charset="-78"/>
              </a:rPr>
              <a:t>training with the goals of educating and introducing the expert body of the bank in different provinces </a:t>
            </a:r>
            <a:r>
              <a:rPr lang="en-US" sz="1000" b="1" dirty="0" smtClean="0">
                <a:solidFill>
                  <a:srgbClr val="002060"/>
                </a:solidFill>
                <a:cs typeface="B Titr" pitchFamily="2" charset="-78"/>
              </a:rPr>
              <a:t>started</a:t>
            </a:r>
          </a:p>
          <a:p>
            <a:pPr marL="182880" indent="-182880" algn="l" fontAlgn="auto">
              <a:spcBef>
                <a:spcPts val="294"/>
              </a:spcBef>
              <a:spcAft>
                <a:spcPts val="0"/>
              </a:spcAft>
              <a:buFont typeface="Wingdings" pitchFamily="2" charset="2"/>
              <a:buChar char="Ø"/>
              <a:defRPr/>
            </a:pPr>
            <a:r>
              <a:rPr lang="en-US" sz="1000" b="1" dirty="0" smtClean="0">
                <a:solidFill>
                  <a:srgbClr val="002060"/>
                </a:solidFill>
                <a:cs typeface="B Titr" pitchFamily="2" charset="-78"/>
              </a:rPr>
              <a:t>This </a:t>
            </a:r>
            <a:r>
              <a:rPr lang="en-US" sz="1000" b="1" dirty="0">
                <a:solidFill>
                  <a:srgbClr val="002060"/>
                </a:solidFill>
                <a:cs typeface="B Titr" pitchFamily="2" charset="-78"/>
              </a:rPr>
              <a:t>plan was included in the agenda of Workgroup of Banking Evolution Plan of the government as a solution for getting rid of the complex phenomenon of </a:t>
            </a:r>
            <a:r>
              <a:rPr lang="en-US" sz="1000" b="1" dirty="0" err="1">
                <a:solidFill>
                  <a:srgbClr val="002060"/>
                </a:solidFill>
                <a:cs typeface="B Titr" pitchFamily="2" charset="-78"/>
              </a:rPr>
              <a:t>riba</a:t>
            </a:r>
            <a:r>
              <a:rPr lang="en-US" sz="1000" b="1" dirty="0">
                <a:solidFill>
                  <a:srgbClr val="002060"/>
                </a:solidFill>
                <a:cs typeface="B Titr" pitchFamily="2" charset="-78"/>
              </a:rPr>
              <a:t> in Iran’s modern banking structure.</a:t>
            </a:r>
            <a:endParaRPr lang="en-US" sz="1000" b="1" dirty="0">
              <a:solidFill>
                <a:srgbClr val="002060"/>
              </a:solidFill>
              <a:cs typeface="B Titr" pitchFamily="2" charset="-78"/>
            </a:endParaRPr>
          </a:p>
        </p:txBody>
      </p:sp>
    </p:spTree>
    <p:extLst>
      <p:ext uri="{BB962C8B-B14F-4D97-AF65-F5344CB8AC3E}">
        <p14:creationId xmlns:p14="http://schemas.microsoft.com/office/powerpoint/2010/main" val="250455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2 - &amp;quot;مشخصات کلی بانکداری راستین&amp;amp;#x09;&amp;amp;#x09;&amp;quot;&quot;/&gt;&lt;property id=&quot;20307&quot; value=&quot;292&quot;/&gt;&lt;/object&gt;&lt;object type=&quot;3&quot; unique_id=&quot;10008&quot;&gt;&lt;property id=&quot;20148&quot; value=&quot;5&quot;/&gt;&lt;property id=&quot;20300&quot; value=&quot;Slide 3 - &amp;quot;مشخصات کلی بانکداری راستین&amp;quot;&quot;/&gt;&lt;property id=&quot;20307&quot; value=&quot;289&quot;/&gt;&lt;/object&gt;&lt;object type=&quot;3&quot; unique_id=&quot;10009&quot;&gt;&lt;property id=&quot;20148&quot; value=&quot;5&quot;/&gt;&lt;property id=&quot;20300&quot; value=&quot;Slide 4 - &amp;quot;...&amp;quot;&quot;/&gt;&lt;property id=&quot;20307&quot; value=&quot;290&quot;/&gt;&lt;/object&gt;&lt;object type=&quot;3&quot; unique_id=&quot;10182&quot;&gt;&lt;property id=&quot;20148&quot; value=&quot;5&quot;/&gt;&lt;property id=&quot;20300&quot; value=&quot;Slide 1&quot;/&gt;&lt;property id=&quot;20307&quot; value=&quot;293&quot;/&gt;&lt;/object&gt;&lt;object type=&quot;3&quot; unique_id=&quot;10183&quot;&gt;&lt;property id=&quot;20148&quot; value=&quot;5&quot;/&gt;&lt;property id=&quot;20300&quot; value=&quot;Slide 34&quot;/&gt;&lt;property id=&quot;20307&quot; value=&quot;294&quot;/&gt;&lt;/object&gt;&lt;object type=&quot;3&quot; unique_id=&quot;10184&quot;&gt;&lt;property id=&quot;20148&quot; value=&quot;5&quot;/&gt;&lt;property id=&quot;20300&quot; value=&quot;Slide 6&quot;/&gt;&lt;property id=&quot;20307&quot; value=&quot;300&quot;/&gt;&lt;/object&gt;&lt;object type=&quot;3&quot; unique_id=&quot;10185&quot;&gt;&lt;property id=&quot;20148&quot; value=&quot;5&quot;/&gt;&lt;property id=&quot;20300&quot; value=&quot;Slide 7&quot;/&gt;&lt;property id=&quot;20307&quot; value=&quot;295&quot;/&gt;&lt;/object&gt;&lt;object type=&quot;3&quot; unique_id=&quot;10187&quot;&gt;&lt;property id=&quot;20148&quot; value=&quot;5&quot;/&gt;&lt;property id=&quot;20300&quot; value=&quot;Slide 30 - &amp;quot; سامانه بازار گواهی راستین    http://pls.bmi.ir/&amp;#x0D;&amp;#x0A;&amp;quot;&quot;/&gt;&lt;property id=&quot;20307&quot; value=&quot;298&quot;/&gt;&lt;/object&gt;&lt;object type=&quot;3&quot; unique_id=&quot;10188&quot;&gt;&lt;property id=&quot;20148&quot; value=&quot;5&quot;/&gt;&lt;property id=&quot;20300&quot; value=&quot;Slide 37&quot;/&gt;&lt;property id=&quot;20307&quot; value=&quot;296&quot;/&gt;&lt;/object&gt;&lt;object type=&quot;3&quot; unique_id=&quot;10301&quot;&gt;&lt;property id=&quot;20148&quot; value=&quot;5&quot;/&gt;&lt;property id=&quot;20300&quot; value=&quot;Slide 35&quot;/&gt;&lt;property id=&quot;20307&quot; value=&quot;301&quot;/&gt;&lt;/object&gt;&lt;object type=&quot;3&quot; unique_id=&quot;10513&quot;&gt;&lt;property id=&quot;20148&quot; value=&quot;5&quot;/&gt;&lt;property id=&quot;20300&quot; value=&quot;Slide 36&quot;/&gt;&lt;property id=&quot;20307&quot; value=&quot;306&quot;/&gt;&lt;/object&gt;&lt;object type=&quot;3&quot; unique_id=&quot;10584&quot;&gt;&lt;property id=&quot;20148&quot; value=&quot;5&quot;/&gt;&lt;property id=&quot;20300&quot; value=&quot;Slide 5&quot;/&gt;&lt;property id=&quot;20307&quot; value=&quot;307&quot;/&gt;&lt;/object&gt;&lt;object type=&quot;3&quot; unique_id=&quot;10585&quot;&gt;&lt;property id=&quot;20148&quot; value=&quot;5&quot;/&gt;&lt;property id=&quot;20300&quot; value=&quot;Slide 8&quot;/&gt;&lt;property id=&quot;20307&quot; value=&quot;308&quot;/&gt;&lt;/object&gt;&lt;object type=&quot;3&quot; unique_id=&quot;10586&quot;&gt;&lt;property id=&quot;20148&quot; value=&quot;5&quot;/&gt;&lt;property id=&quot;20300&quot; value=&quot;Slide 9&quot;/&gt;&lt;property id=&quot;20307&quot; value=&quot;309&quot;/&gt;&lt;/object&gt;&lt;object type=&quot;3&quot; unique_id=&quot;10777&quot;&gt;&lt;property id=&quot;20148&quot; value=&quot;5&quot;/&gt;&lt;property id=&quot;20300&quot; value=&quot;Slide 10&quot;/&gt;&lt;property id=&quot;20307&quot; value=&quot;310&quot;/&gt;&lt;/object&gt;&lt;object type=&quot;3&quot; unique_id=&quot;10778&quot;&gt;&lt;property id=&quot;20148&quot; value=&quot;5&quot;/&gt;&lt;property id=&quot;20300&quot; value=&quot;Slide 11&quot;/&gt;&lt;property id=&quot;20307&quot; value=&quot;311&quot;/&gt;&lt;/object&gt;&lt;object type=&quot;3&quot; unique_id=&quot;10779&quot;&gt;&lt;property id=&quot;20148&quot; value=&quot;5&quot;/&gt;&lt;property id=&quot;20300&quot; value=&quot;Slide 12&quot;/&gt;&lt;property id=&quot;20307&quot; value=&quot;312&quot;/&gt;&lt;/object&gt;&lt;object type=&quot;3&quot; unique_id=&quot;10780&quot;&gt;&lt;property id=&quot;20148&quot; value=&quot;5&quot;/&gt;&lt;property id=&quot;20300&quot; value=&quot;Slide 13&quot;/&gt;&lt;property id=&quot;20307&quot; value=&quot;313&quot;/&gt;&lt;/object&gt;&lt;object type=&quot;3&quot; unique_id=&quot;10781&quot;&gt;&lt;property id=&quot;20148&quot; value=&quot;5&quot;/&gt;&lt;property id=&quot;20300&quot; value=&quot;Slide 14&quot;/&gt;&lt;property id=&quot;20307&quot; value=&quot;314&quot;/&gt;&lt;/object&gt;&lt;object type=&quot;3&quot; unique_id=&quot;10782&quot;&gt;&lt;property id=&quot;20148&quot; value=&quot;5&quot;/&gt;&lt;property id=&quot;20300&quot; value=&quot;Slide 15&quot;/&gt;&lt;property id=&quot;20307&quot; value=&quot;315&quot;/&gt;&lt;/object&gt;&lt;object type=&quot;3&quot; unique_id=&quot;10958&quot;&gt;&lt;property id=&quot;20148&quot; value=&quot;5&quot;/&gt;&lt;property id=&quot;20300&quot; value=&quot;Slide 19&quot;/&gt;&lt;property id=&quot;20307&quot; value=&quot;316&quot;/&gt;&lt;/object&gt;&lt;object type=&quot;3&quot; unique_id=&quot;10959&quot;&gt;&lt;property id=&quot;20148&quot; value=&quot;5&quot;/&gt;&lt;property id=&quot;20300&quot; value=&quot;Slide 20&quot;/&gt;&lt;property id=&quot;20307&quot; value=&quot;317&quot;/&gt;&lt;/object&gt;&lt;object type=&quot;3&quot; unique_id=&quot;10960&quot;&gt;&lt;property id=&quot;20148&quot; value=&quot;5&quot;/&gt;&lt;property id=&quot;20300&quot; value=&quot;Slide 21&quot;/&gt;&lt;property id=&quot;20307&quot; value=&quot;318&quot;/&gt;&lt;/object&gt;&lt;object type=&quot;3&quot; unique_id=&quot;11045&quot;&gt;&lt;property id=&quot;20148&quot; value=&quot;5&quot;/&gt;&lt;property id=&quot;20300&quot; value=&quot;Slide 22&quot;/&gt;&lt;property id=&quot;20307&quot; value=&quot;319&quot;/&gt;&lt;/object&gt;&lt;object type=&quot;3&quot; unique_id=&quot;11278&quot;&gt;&lt;property id=&quot;20148&quot; value=&quot;5&quot;/&gt;&lt;property id=&quot;20300&quot; value=&quot;Slide 23&quot;/&gt;&lt;property id=&quot;20307&quot; value=&quot;320&quot;/&gt;&lt;/object&gt;&lt;object type=&quot;3&quot; unique_id=&quot;11279&quot;&gt;&lt;property id=&quot;20148&quot; value=&quot;5&quot;/&gt;&lt;property id=&quot;20300&quot; value=&quot;Slide 24&quot;/&gt;&lt;property id=&quot;20307&quot; value=&quot;321&quot;/&gt;&lt;/object&gt;&lt;object type=&quot;3&quot; unique_id=&quot;11280&quot;&gt;&lt;property id=&quot;20148&quot; value=&quot;5&quot;/&gt;&lt;property id=&quot;20300&quot; value=&quot;Slide 25&quot;/&gt;&lt;property id=&quot;20307&quot; value=&quot;322&quot;/&gt;&lt;/object&gt;&lt;object type=&quot;3&quot; unique_id=&quot;11281&quot;&gt;&lt;property id=&quot;20148&quot; value=&quot;5&quot;/&gt;&lt;property id=&quot;20300&quot; value=&quot;Slide 26&quot;/&gt;&lt;property id=&quot;20307&quot; value=&quot;323&quot;/&gt;&lt;/object&gt;&lt;object type=&quot;3&quot; unique_id=&quot;11282&quot;&gt;&lt;property id=&quot;20148&quot; value=&quot;5&quot;/&gt;&lt;property id=&quot;20300&quot; value=&quot;Slide 27&quot;/&gt;&lt;property id=&quot;20307&quot; value=&quot;324&quot;/&gt;&lt;/object&gt;&lt;object type=&quot;3&quot; unique_id=&quot;11283&quot;&gt;&lt;property id=&quot;20148&quot; value=&quot;5&quot;/&gt;&lt;property id=&quot;20300&quot; value=&quot;Slide 28&quot;/&gt;&lt;property id=&quot;20307&quot; value=&quot;326&quot;/&gt;&lt;/object&gt;&lt;object type=&quot;3&quot; unique_id=&quot;11284&quot;&gt;&lt;property id=&quot;20148&quot; value=&quot;5&quot;/&gt;&lt;property id=&quot;20300&quot; value=&quot;Slide 29&quot;/&gt;&lt;property id=&quot;20307&quot; value=&quot;325&quot;/&gt;&lt;/object&gt;&lt;object type=&quot;3&quot; unique_id=&quot;11490&quot;&gt;&lt;property id=&quot;20148&quot; value=&quot;5&quot;/&gt;&lt;property id=&quot;20300&quot; value=&quot;Slide 31&quot;/&gt;&lt;property id=&quot;20307&quot; value=&quot;333&quot;/&gt;&lt;/object&gt;&lt;object type=&quot;3&quot; unique_id=&quot;11491&quot;&gt;&lt;property id=&quot;20148&quot; value=&quot;5&quot;/&gt;&lt;property id=&quot;20300&quot; value=&quot;Slide 32&quot;/&gt;&lt;property id=&quot;20307&quot; value=&quot;334&quot;/&gt;&lt;/object&gt;&lt;object type=&quot;3&quot; unique_id=&quot;11492&quot;&gt;&lt;property id=&quot;20148&quot; value=&quot;5&quot;/&gt;&lt;property id=&quot;20300&quot; value=&quot;Slide 33&quot;/&gt;&lt;property id=&quot;20307&quot; value=&quot;335&quot;/&gt;&lt;/object&gt;&lt;object type=&quot;3&quot; unique_id=&quot;11610&quot;&gt;&lt;property id=&quot;20148&quot; value=&quot;5&quot;/&gt;&lt;property id=&quot;20300&quot; value=&quot;Slide 16&quot;/&gt;&lt;property id=&quot;20307&quot; value=&quot;336&quot;/&gt;&lt;/object&gt;&lt;object type=&quot;3&quot; unique_id=&quot;11611&quot;&gt;&lt;property id=&quot;20148&quot; value=&quot;5&quot;/&gt;&lt;property id=&quot;20300&quot; value=&quot;Slide 17&quot;/&gt;&lt;property id=&quot;20307&quot; value=&quot;337&quot;/&gt;&lt;/object&gt;&lt;object type=&quot;3&quot; unique_id=&quot;11612&quot;&gt;&lt;property id=&quot;20148&quot; value=&quot;5&quot;/&gt;&lt;property id=&quot;20300&quot; value=&quot;Slide 18&quot;/&gt;&lt;property id=&quot;20307&quot; value=&quot;33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1755</TotalTime>
  <Words>5413</Words>
  <Application>Microsoft Office PowerPoint</Application>
  <PresentationFormat>On-screen Show (4:3)</PresentationFormat>
  <Paragraphs>398</Paragraphs>
  <Slides>31</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Palatino Linotype</vt:lpstr>
      <vt:lpstr>Century Gothic</vt:lpstr>
      <vt:lpstr>Calibri</vt:lpstr>
      <vt:lpstr>Times New Roman</vt:lpstr>
      <vt:lpstr>ＭＳ Ｐゴシック</vt:lpstr>
      <vt:lpstr>Britannic Bold</vt:lpstr>
      <vt:lpstr>Wingdings</vt:lpstr>
      <vt:lpstr>B Titr</vt:lpstr>
      <vt:lpstr>Arial</vt:lpstr>
      <vt:lpstr>Symbol</vt:lpstr>
      <vt:lpstr>Arial Narrow</vt:lpstr>
      <vt:lpstr>B Nazanin</vt:lpstr>
      <vt:lpstr>Courier New</vt:lpstr>
      <vt:lpstr>Executive</vt:lpstr>
      <vt:lpstr>PowerPoint Presentation</vt:lpstr>
      <vt:lpstr>Change Management of Banking System</vt:lpstr>
      <vt:lpstr>Historical Changes in Management and Organization</vt:lpstr>
      <vt:lpstr>Knowledge Management and Organisational Change</vt:lpstr>
      <vt:lpstr>Change Management</vt:lpstr>
      <vt:lpstr>Empowerment</vt:lpstr>
      <vt:lpstr>Prune and Graft of Process</vt:lpstr>
      <vt:lpstr>Steering the Change</vt:lpstr>
      <vt:lpstr>Apprenticeship</vt:lpstr>
      <vt:lpstr>Grafting New Processes</vt:lpstr>
      <vt:lpstr>Characteristics as preconditions of New Process</vt:lpstr>
      <vt:lpstr>Pruning Old Processes</vt:lpstr>
      <vt:lpstr>Safeguarding and Vigilance</vt:lpstr>
      <vt:lpstr>Rastin Banking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سامانه بازار گواهی راستین    http://pls.bmi.ir/ </vt:lpstr>
      <vt:lpstr>PowerPoint Presentation</vt:lpstr>
      <vt:lpstr>PowerPoint Presentation</vt:lpstr>
      <vt:lpstr>PowerPoint Presentation</vt:lpstr>
    </vt:vector>
  </TitlesOfParts>
  <Manager>دکتر بیژن بیدآباد</Manager>
  <Company>بانکداری راستین</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of Banking System at National Level by Rastin Banking (Knowledge Management, Empowerment, Prune and Graft, and Apprenticeship) </dc:title>
  <dc:subject>بانکداری راستین</dc:subject>
  <dc:creator>Bijan Bidabad</dc:creator>
  <cp:keywords>Rastin Banking</cp:keywords>
  <dc:description>بانکداری راستین</dc:description>
  <cp:lastModifiedBy>Bijan Bidabad</cp:lastModifiedBy>
  <cp:revision>240</cp:revision>
  <dcterms:created xsi:type="dcterms:W3CDTF">2007-11-27T23:54:21Z</dcterms:created>
  <dcterms:modified xsi:type="dcterms:W3CDTF">2017-05-09T07:12:55Z</dcterms:modified>
  <cp:category>بانکداری راستین</cp:category>
  <cp:contentStatus>بانکداری راستین</cp:contentStatus>
</cp:coreProperties>
</file>