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3"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62" y="-6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DB9DF-FCCE-4043-B957-8F675F163FE4}" type="datetimeFigureOut">
              <a:rPr lang="en-US" smtClean="0"/>
              <a:t>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1645C-510B-42EC-A5EA-340FD507B174}" type="slidenum">
              <a:rPr lang="en-US" smtClean="0"/>
              <a:t>‹#›</a:t>
            </a:fld>
            <a:endParaRPr lang="en-US"/>
          </a:p>
        </p:txBody>
      </p:sp>
    </p:spTree>
    <p:extLst>
      <p:ext uri="{BB962C8B-B14F-4D97-AF65-F5344CB8AC3E}">
        <p14:creationId xmlns:p14="http://schemas.microsoft.com/office/powerpoint/2010/main" val="151287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05600" y="6416675"/>
            <a:ext cx="2133600" cy="365125"/>
          </a:xfrm>
        </p:spPr>
        <p:txBody>
          <a:bodyPr/>
          <a:lstStyle/>
          <a:p>
            <a:fld id="{5339F343-7CCD-4150-9A72-07B355E91287}" type="slidenum">
              <a:rPr lang="en-US" smtClean="0"/>
              <a:t>‹#›</a:t>
            </a:fld>
            <a:endParaRPr lang="en-US"/>
          </a:p>
        </p:txBody>
      </p:sp>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rtl="1">
              <a:defRPr>
                <a:cs typeface="B Mitra" pitchFamily="2" charset="-78"/>
              </a:defRPr>
            </a:lvl1pPr>
            <a:lvl2pPr rtl="1">
              <a:defRPr>
                <a:cs typeface="B Mitra" pitchFamily="2" charset="-78"/>
              </a:defRPr>
            </a:lvl2pPr>
            <a:lvl3pPr rtl="1">
              <a:defRPr>
                <a:cs typeface="B Mitra" pitchFamily="2" charset="-78"/>
              </a:defRPr>
            </a:lvl3pPr>
            <a:lvl4pPr rtl="1">
              <a:defRPr>
                <a:cs typeface="B Mitra" pitchFamily="2" charset="-78"/>
              </a:defRPr>
            </a:lvl4pPr>
            <a:lvl5pPr rtl="1">
              <a:defRPr>
                <a:cs typeface="B Mitra"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Power Point.jpg"/>
          <p:cNvPicPr>
            <a:picLocks noChangeAspect="1"/>
          </p:cNvPicPr>
          <p:nvPr userDrawn="1"/>
        </p:nvPicPr>
        <p:blipFill>
          <a:blip r:embed="rId2"/>
          <a:stretch>
            <a:fillRect/>
          </a:stretch>
        </p:blipFill>
        <p:spPr>
          <a:xfrm>
            <a:off x="0" y="1975"/>
            <a:ext cx="9144000" cy="6398825"/>
          </a:xfrm>
          <a:prstGeom prst="rect">
            <a:avLst/>
          </a:prstGeom>
        </p:spPr>
      </p:pic>
      <p:sp>
        <p:nvSpPr>
          <p:cNvPr id="11" name="Footer Placeholder 3"/>
          <p:cNvSpPr>
            <a:spLocks noGrp="1"/>
          </p:cNvSpPr>
          <p:nvPr>
            <p:ph type="ftr" sz="quarter" idx="11"/>
          </p:nvPr>
        </p:nvSpPr>
        <p:spPr>
          <a:xfrm>
            <a:off x="3124200" y="6356350"/>
            <a:ext cx="2895600" cy="365125"/>
          </a:xfrm>
        </p:spPr>
        <p:txBody>
          <a:bodyPr/>
          <a:lstStyle/>
          <a:p>
            <a:r>
              <a:rPr lang="en-US" dirty="0" smtClean="0"/>
              <a:t>www.mbmconf.ir</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39F343-7CCD-4150-9A72-07B355E91287}" type="slidenum">
              <a:rPr lang="en-US" smtClean="0"/>
              <a:t>‹#›</a:t>
            </a:fld>
            <a:endParaRPr lang="en-US"/>
          </a:p>
        </p:txBody>
      </p:sp>
      <p:sp>
        <p:nvSpPr>
          <p:cNvPr id="6" name="Title 1"/>
          <p:cNvSpPr>
            <a:spLocks noGrp="1"/>
          </p:cNvSpPr>
          <p:nvPr>
            <p:ph type="title"/>
          </p:nvPr>
        </p:nvSpPr>
        <p:spPr>
          <a:xfrm>
            <a:off x="3048000" y="1219200"/>
            <a:ext cx="5486400" cy="566738"/>
          </a:xfrm>
        </p:spPr>
        <p:txBody>
          <a:bodyPr anchor="b"/>
          <a:lstStyle>
            <a:lvl1pPr algn="r" rtl="1">
              <a:defRPr sz="2000" b="1">
                <a:cs typeface="B Mitra" pitchFamily="2" charset="-78"/>
              </a:defRPr>
            </a:lvl1pPr>
          </a:lstStyle>
          <a:p>
            <a:r>
              <a:rPr lang="en-US" dirty="0" smtClean="0"/>
              <a:t>Click to edit Master title style</a:t>
            </a:r>
            <a:endParaRPr lang="en-US" dirty="0"/>
          </a:p>
        </p:txBody>
      </p:sp>
      <p:sp>
        <p:nvSpPr>
          <p:cNvPr id="7" name="Text Placeholder 3"/>
          <p:cNvSpPr>
            <a:spLocks noGrp="1"/>
          </p:cNvSpPr>
          <p:nvPr>
            <p:ph type="body" sz="half" idx="2"/>
          </p:nvPr>
        </p:nvSpPr>
        <p:spPr>
          <a:xfrm>
            <a:off x="533400" y="1981200"/>
            <a:ext cx="7924800" cy="4038600"/>
          </a:xfrm>
          <a:prstGeom prst="rect">
            <a:avLst/>
          </a:prstGeom>
        </p:spPr>
        <p:txBody>
          <a:bodyPr/>
          <a:lstStyle>
            <a:lvl1pPr marL="0" indent="0" algn="r" rtl="1">
              <a:buNone/>
              <a:defRPr sz="1400">
                <a:cs typeface="B Mitra" pitchFamily="2" charset="-7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1219200"/>
            <a:ext cx="5486400" cy="566738"/>
          </a:xfrm>
        </p:spPr>
        <p:txBody>
          <a:bodyPr anchor="b"/>
          <a:lstStyle>
            <a:lvl1pPr algn="r" rtl="1">
              <a:defRPr sz="2000" b="1">
                <a:cs typeface="B Mitra" pitchFamily="2" charset="-78"/>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533400" y="1981200"/>
            <a:ext cx="7924800" cy="4038600"/>
          </a:xfrm>
          <a:prstGeom prst="rect">
            <a:avLst/>
          </a:prstGeom>
        </p:spPr>
        <p:txBody>
          <a:bodyPr/>
          <a:lstStyle>
            <a:lvl1pPr marL="0" indent="0" algn="r" rtl="1">
              <a:buNone/>
              <a:defRPr sz="1400">
                <a:cs typeface="B Mitra" pitchFamily="2" charset="-7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a:off x="3200400" y="6356350"/>
            <a:ext cx="2895600" cy="365125"/>
          </a:xfrm>
        </p:spPr>
        <p:txBody>
          <a:bodyPr/>
          <a:lstStyle/>
          <a:p>
            <a:r>
              <a:rPr lang="en-US" dirty="0" smtClean="0"/>
              <a:t>www.mbmconf.ir</a:t>
            </a:r>
            <a:endParaRPr lang="en-US" dirty="0"/>
          </a:p>
        </p:txBody>
      </p:sp>
      <p:sp>
        <p:nvSpPr>
          <p:cNvPr id="7" name="Slide Number Placeholder 6"/>
          <p:cNvSpPr>
            <a:spLocks noGrp="1"/>
          </p:cNvSpPr>
          <p:nvPr>
            <p:ph type="sldNum" sz="quarter" idx="12"/>
          </p:nvPr>
        </p:nvSpPr>
        <p:spPr/>
        <p:txBody>
          <a:bodyPr/>
          <a:lstStyle/>
          <a:p>
            <a:fld id="{5339F343-7CCD-4150-9A72-07B355E912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791200" y="6405563"/>
            <a:ext cx="3044825" cy="365125"/>
          </a:xfrm>
          <a:prstGeom prst="rect">
            <a:avLst/>
          </a:prstGeom>
        </p:spPr>
        <p:txBody>
          <a:bodyPr/>
          <a:lstStyle>
            <a:lvl1pPr>
              <a:defRPr/>
            </a:lvl1pPr>
          </a:lstStyle>
          <a:p>
            <a:pPr>
              <a:defRPr/>
            </a:pPr>
            <a:fld id="{E4CA8D2C-6D27-494F-8DF8-89D657B5DF48}" type="datetimeFigureOut">
              <a:rPr lang="fa-IR"/>
              <a:pPr>
                <a:defRPr/>
              </a:pPr>
              <a:t>1435/03/19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5D6D85B-DBE7-4DB5-A88B-69C5BB60E46F}" type="slidenum">
              <a:rPr lang="fa-IR"/>
              <a:pPr>
                <a:defRPr/>
              </a:pPr>
              <a:t>‹#›</a:t>
            </a:fld>
            <a:endParaRPr lang="fa-IR"/>
          </a:p>
        </p:txBody>
      </p:sp>
    </p:spTree>
    <p:extLst>
      <p:ext uri="{BB962C8B-B14F-4D97-AF65-F5344CB8AC3E}">
        <p14:creationId xmlns:p14="http://schemas.microsoft.com/office/powerpoint/2010/main" val="389887895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r" rtl="1"/>
            <a:endParaRPr lang="en-US">
              <a:latin typeface="Georgia"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r" rtl="1"/>
            <a:endParaRPr lang="en-US">
              <a:latin typeface="Georgia"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r" rtl="1"/>
            <a:endParaRPr lang="en-US">
              <a:latin typeface="Georgia"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r" rtl="1"/>
            <a:endParaRPr lang="en-US">
              <a:latin typeface="Georgia"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a:xfrm>
            <a:off x="5791200" y="6405563"/>
            <a:ext cx="3044825" cy="365125"/>
          </a:xfrm>
          <a:prstGeom prst="rect">
            <a:avLst/>
          </a:prstGeom>
        </p:spPr>
        <p:txBody>
          <a:bodyPr/>
          <a:lstStyle>
            <a:lvl1pPr>
              <a:defRPr/>
            </a:lvl1pPr>
          </a:lstStyle>
          <a:p>
            <a:pPr>
              <a:defRPr/>
            </a:pPr>
            <a:fld id="{4020FC20-50A0-4BE7-B685-AC1C7046F17B}" type="datetimeFigureOut">
              <a:rPr lang="fa-IR"/>
              <a:pPr>
                <a:defRPr/>
              </a:pPr>
              <a:t>1435/03/19</a:t>
            </a:fld>
            <a:endParaRPr lang="fa-IR"/>
          </a:p>
        </p:txBody>
      </p:sp>
      <p:sp>
        <p:nvSpPr>
          <p:cNvPr id="9" name="Footer Placeholder 2"/>
          <p:cNvSpPr>
            <a:spLocks noGrp="1"/>
          </p:cNvSpPr>
          <p:nvPr>
            <p:ph type="ftr" sz="quarter" idx="11"/>
          </p:nvPr>
        </p:nvSpPr>
        <p:spPr/>
        <p:txBody>
          <a:bodyPr/>
          <a:lstStyle>
            <a:lvl1pPr>
              <a:defRPr/>
            </a:lvl1pPr>
          </a:lstStyle>
          <a:p>
            <a:pPr>
              <a:defRPr/>
            </a:pPr>
            <a:endParaRPr lang="fa-I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3A738D67-29C9-4CAD-85AC-76168BC81D51}" type="slidenum">
              <a:rPr lang="fa-IR"/>
              <a:pPr>
                <a:defRPr/>
              </a:pPr>
              <a:t>‹#›</a:t>
            </a:fld>
            <a:endParaRPr lang="fa-IR"/>
          </a:p>
        </p:txBody>
      </p:sp>
    </p:spTree>
    <p:extLst>
      <p:ext uri="{BB962C8B-B14F-4D97-AF65-F5344CB8AC3E}">
        <p14:creationId xmlns:p14="http://schemas.microsoft.com/office/powerpoint/2010/main" val="2740337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9F343-7CCD-4150-9A72-07B355E91287}" type="slidenum">
              <a:rPr lang="en-US" smtClean="0"/>
              <a:t>‹#›</a:t>
            </a:fld>
            <a:endParaRPr lang="en-US"/>
          </a:p>
        </p:txBody>
      </p:sp>
      <p:pic>
        <p:nvPicPr>
          <p:cNvPr id="8" name="Picture 7" descr="Power Point Header.jpg"/>
          <p:cNvPicPr>
            <a:picLocks noChangeAspect="1"/>
          </p:cNvPicPr>
          <p:nvPr userDrawn="1"/>
        </p:nvPicPr>
        <p:blipFill>
          <a:blip r:embed="rId7"/>
          <a:stretch>
            <a:fillRect/>
          </a:stretch>
        </p:blipFill>
        <p:spPr>
          <a:xfrm>
            <a:off x="0" y="76200"/>
            <a:ext cx="9144000" cy="9150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9" r:id="rId4"/>
    <p:sldLayoutId id="2147483660"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docid=AnWybJqCkOe7fM&amp;tbnid=y6irrTucgrfYLM:&amp;ved=0CAUQjRw&amp;url=http://pls.bmi.ir/&amp;ei=LtLaUqmULqzP0AWLxYFI&amp;psig=AFQjCNGmWdmvIN9GeEktH9jiViOJGq1iWQ&amp;ust=1390158762494836"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5.png"/><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1.bin"/><Relationship Id="rId18" Type="http://schemas.openxmlformats.org/officeDocument/2006/relationships/image" Target="../media/image21.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8.wmf"/><Relationship Id="rId17" Type="http://schemas.openxmlformats.org/officeDocument/2006/relationships/oleObject" Target="../embeddings/oleObject13.bin"/><Relationship Id="rId2" Type="http://schemas.openxmlformats.org/officeDocument/2006/relationships/slideLayout" Target="../slideLayouts/slideLayout5.xml"/><Relationship Id="rId16" Type="http://schemas.openxmlformats.org/officeDocument/2006/relationships/image" Target="../media/image20.wmf"/><Relationship Id="rId1" Type="http://schemas.openxmlformats.org/officeDocument/2006/relationships/vmlDrawing" Target="../drawings/vmlDrawing6.vml"/><Relationship Id="rId6" Type="http://schemas.openxmlformats.org/officeDocument/2006/relationships/image" Target="../media/image15.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9.bin"/><Relationship Id="rId14" Type="http://schemas.openxmlformats.org/officeDocument/2006/relationships/image" Target="../media/image1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www.bidabad.com/" TargetMode="External"/><Relationship Id="rId2" Type="http://schemas.openxmlformats.org/officeDocument/2006/relationships/hyperlink" Target="http://www.allahyarifard.ir/" TargetMode="Externa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mailto:bijan@bidabad.com" TargetMode="External"/><Relationship Id="rId4" Type="http://schemas.openxmlformats.org/officeDocument/2006/relationships/hyperlink" Target="mailto:M_allahyarifard@bmi.ir"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0.xml"/><Relationship Id="rId7" Type="http://schemas.openxmlformats.org/officeDocument/2006/relationships/slide" Target="slide13.xml"/><Relationship Id="rId2"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5.png"/><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39F343-7CCD-4150-9A72-07B355E91287}" type="slidenum">
              <a:rPr lang="en-US" smtClean="0"/>
              <a:t>1</a:t>
            </a:fld>
            <a:endParaRPr lang="en-US"/>
          </a:p>
        </p:txBody>
      </p:sp>
      <p:pic>
        <p:nvPicPr>
          <p:cNvPr id="3" name="Picture 2" descr="H:\22269.jpg"/>
          <p:cNvPicPr>
            <a:picLocks noChangeAspect="1" noChangeArrowheads="1"/>
          </p:cNvPicPr>
          <p:nvPr/>
        </p:nvPicPr>
        <p:blipFill>
          <a:blip r:embed="rId2" cstate="print"/>
          <a:srcRect/>
          <a:stretch>
            <a:fillRect/>
          </a:stretch>
        </p:blipFill>
        <p:spPr bwMode="auto">
          <a:xfrm>
            <a:off x="914400" y="1227487"/>
            <a:ext cx="7610500" cy="499825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AutoShape 3"/>
          <p:cNvSpPr>
            <a:spLocks noChangeArrowheads="1"/>
          </p:cNvSpPr>
          <p:nvPr/>
        </p:nvSpPr>
        <p:spPr bwMode="invGray">
          <a:xfrm rot="12786891">
            <a:off x="5519187" y="1412391"/>
            <a:ext cx="3449641" cy="1666876"/>
          </a:xfrm>
          <a:prstGeom prst="upArrow">
            <a:avLst>
              <a:gd name="adj1" fmla="val 56944"/>
              <a:gd name="adj2" fmla="val 50782"/>
            </a:avLst>
          </a:prstGeom>
          <a:gradFill rotWithShape="1">
            <a:gsLst>
              <a:gs pos="0">
                <a:srgbClr val="FFFF00"/>
              </a:gs>
              <a:gs pos="100000">
                <a:srgbClr val="0F2145"/>
              </a:gs>
            </a:gsLst>
            <a:lin ang="5400000" scaled="1"/>
          </a:gradFill>
          <a:ln w="9525" algn="ctr">
            <a:noFill/>
            <a:miter lim="800000"/>
            <a:headEnd/>
            <a:tailEnd/>
          </a:ln>
          <a:effectLst/>
        </p:spPr>
        <p:txBody>
          <a:bodyPr wrap="none" anchor="ctr"/>
          <a:lstStyle/>
          <a:p>
            <a:endParaRPr lang="fa-IR" dirty="0"/>
          </a:p>
        </p:txBody>
      </p:sp>
      <p:sp>
        <p:nvSpPr>
          <p:cNvPr id="6" name="Oval 5"/>
          <p:cNvSpPr/>
          <p:nvPr/>
        </p:nvSpPr>
        <p:spPr>
          <a:xfrm rot="1569067">
            <a:off x="6626749" y="1685795"/>
            <a:ext cx="1357661" cy="72008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itchFamily="2" charset="-78"/>
              </a:rPr>
              <a:t>محصولات</a:t>
            </a:r>
            <a:endParaRPr lang="en-US" b="1" dirty="0">
              <a:solidFill>
                <a:schemeClr val="tx1"/>
              </a:solidFill>
              <a:cs typeface="B Nazanin" pitchFamily="2" charset="-78"/>
            </a:endParaRPr>
          </a:p>
        </p:txBody>
      </p:sp>
      <p:sp>
        <p:nvSpPr>
          <p:cNvPr id="7" name="TextBox 6"/>
          <p:cNvSpPr txBox="1"/>
          <p:nvPr/>
        </p:nvSpPr>
        <p:spPr>
          <a:xfrm>
            <a:off x="6929454" y="4029670"/>
            <a:ext cx="1714512" cy="923330"/>
          </a:xfrm>
          <a:prstGeom prst="rect">
            <a:avLst/>
          </a:prstGeom>
          <a:noFill/>
          <a:ln>
            <a:solidFill>
              <a:srgbClr val="FFC000"/>
            </a:solidFill>
            <a:prstDash val="sysDash"/>
          </a:ln>
        </p:spPr>
        <p:txBody>
          <a:bodyPr wrap="square" rtlCol="0">
            <a:spAutoFit/>
          </a:bodyPr>
          <a:lstStyle/>
          <a:p>
            <a:pPr algn="ctr"/>
            <a:r>
              <a:rPr lang="fa-IR" b="1" dirty="0" smtClean="0">
                <a:cs typeface="B Nazanin" pitchFamily="2" charset="-78"/>
              </a:rPr>
              <a:t>مشارکت در سود و زیان یک طرح خاص</a:t>
            </a:r>
            <a:endParaRPr lang="en-US" b="1" dirty="0">
              <a:cs typeface="B Nazanin" pitchFamily="2" charset="-78"/>
            </a:endParaRPr>
          </a:p>
        </p:txBody>
      </p:sp>
      <p:sp>
        <p:nvSpPr>
          <p:cNvPr id="8" name="TextBox 7"/>
          <p:cNvSpPr txBox="1"/>
          <p:nvPr/>
        </p:nvSpPr>
        <p:spPr>
          <a:xfrm>
            <a:off x="4643438" y="4029670"/>
            <a:ext cx="2071702" cy="923330"/>
          </a:xfrm>
          <a:prstGeom prst="rect">
            <a:avLst/>
          </a:prstGeom>
          <a:noFill/>
          <a:ln>
            <a:solidFill>
              <a:srgbClr val="FFC000"/>
            </a:solidFill>
            <a:prstDash val="sysDash"/>
          </a:ln>
        </p:spPr>
        <p:txBody>
          <a:bodyPr wrap="square" rtlCol="0">
            <a:spAutoFit/>
          </a:bodyPr>
          <a:lstStyle/>
          <a:p>
            <a:pPr algn="ctr"/>
            <a:r>
              <a:rPr lang="fa-IR" b="1" dirty="0" smtClean="0">
                <a:cs typeface="B Nazanin" pitchFamily="2" charset="-78"/>
              </a:rPr>
              <a:t>مشارکت در سود و زیان سبدی </a:t>
            </a:r>
          </a:p>
          <a:p>
            <a:pPr algn="ctr"/>
            <a:r>
              <a:rPr lang="fa-IR" b="1" dirty="0" smtClean="0">
                <a:cs typeface="B Nazanin" pitchFamily="2" charset="-78"/>
              </a:rPr>
              <a:t>از طرح ها</a:t>
            </a:r>
            <a:endParaRPr lang="en-US" b="1" dirty="0">
              <a:cs typeface="B Nazanin" pitchFamily="2" charset="-78"/>
            </a:endParaRPr>
          </a:p>
        </p:txBody>
      </p:sp>
      <p:sp>
        <p:nvSpPr>
          <p:cNvPr id="9" name="TextBox 8"/>
          <p:cNvSpPr txBox="1"/>
          <p:nvPr/>
        </p:nvSpPr>
        <p:spPr>
          <a:xfrm>
            <a:off x="2357422" y="4029670"/>
            <a:ext cx="1869358" cy="923330"/>
          </a:xfrm>
          <a:prstGeom prst="rect">
            <a:avLst/>
          </a:prstGeom>
          <a:noFill/>
          <a:ln>
            <a:solidFill>
              <a:srgbClr val="FFC000"/>
            </a:solidFill>
            <a:prstDash val="sysDash"/>
          </a:ln>
        </p:spPr>
        <p:txBody>
          <a:bodyPr wrap="square" rtlCol="0">
            <a:spAutoFit/>
          </a:bodyPr>
          <a:lstStyle/>
          <a:p>
            <a:pPr algn="ctr" rtl="1"/>
            <a:r>
              <a:rPr lang="fa-IR" b="1" dirty="0" smtClean="0">
                <a:cs typeface="B Nazanin" pitchFamily="2" charset="-78"/>
              </a:rPr>
              <a:t>مشارکت در سود و زیان</a:t>
            </a:r>
          </a:p>
          <a:p>
            <a:pPr algn="ctr" rtl="1"/>
            <a:r>
              <a:rPr lang="fa-IR" b="1" dirty="0" smtClean="0">
                <a:cs typeface="B Nazanin" pitchFamily="2" charset="-78"/>
              </a:rPr>
              <a:t> شعبه </a:t>
            </a:r>
            <a:r>
              <a:rPr lang="en-US" b="1" dirty="0" err="1" smtClean="0">
                <a:cs typeface="B Nazanin" pitchFamily="2" charset="-78"/>
              </a:rPr>
              <a:t>pls</a:t>
            </a:r>
            <a:endParaRPr lang="en-US" b="1" dirty="0">
              <a:cs typeface="B Nazanin" pitchFamily="2" charset="-78"/>
            </a:endParaRPr>
          </a:p>
        </p:txBody>
      </p:sp>
      <p:cxnSp>
        <p:nvCxnSpPr>
          <p:cNvPr id="12" name="Straight Arrow Connector 11"/>
          <p:cNvCxnSpPr>
            <a:endCxn id="7" idx="0"/>
          </p:cNvCxnSpPr>
          <p:nvPr/>
        </p:nvCxnSpPr>
        <p:spPr>
          <a:xfrm rot="16200000" flipH="1">
            <a:off x="6742416" y="2985376"/>
            <a:ext cx="1090562" cy="998026"/>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0"/>
          </p:cNvCxnSpPr>
          <p:nvPr/>
        </p:nvCxnSpPr>
        <p:spPr>
          <a:xfrm rot="5400000">
            <a:off x="5688706" y="2929692"/>
            <a:ext cx="1090562" cy="1109395"/>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0"/>
          </p:cNvCxnSpPr>
          <p:nvPr/>
        </p:nvCxnSpPr>
        <p:spPr>
          <a:xfrm rot="5400000">
            <a:off x="4495112" y="1736098"/>
            <a:ext cx="1090562" cy="3496583"/>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Left Arrow 13">
            <a:hlinkClick r:id="rId2" action="ppaction://hlinksldjump"/>
          </p:cNvPr>
          <p:cNvSpPr/>
          <p:nvPr/>
        </p:nvSpPr>
        <p:spPr>
          <a:xfrm>
            <a:off x="500034" y="5000636"/>
            <a:ext cx="714380"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44096781"/>
      </p:ext>
    </p:extLst>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AutoShape 3"/>
          <p:cNvSpPr>
            <a:spLocks noChangeArrowheads="1"/>
          </p:cNvSpPr>
          <p:nvPr/>
        </p:nvSpPr>
        <p:spPr bwMode="invGray">
          <a:xfrm rot="12786891">
            <a:off x="5519187" y="806932"/>
            <a:ext cx="3449641" cy="1666876"/>
          </a:xfrm>
          <a:prstGeom prst="upArrow">
            <a:avLst>
              <a:gd name="adj1" fmla="val 56944"/>
              <a:gd name="adj2" fmla="val 50782"/>
            </a:avLst>
          </a:prstGeom>
          <a:gradFill rotWithShape="1">
            <a:gsLst>
              <a:gs pos="0">
                <a:srgbClr val="FF66FF"/>
              </a:gs>
              <a:gs pos="100000">
                <a:srgbClr val="0F2145"/>
              </a:gs>
            </a:gsLst>
            <a:lin ang="5400000" scaled="1"/>
          </a:gradFill>
          <a:ln w="9525" algn="ctr">
            <a:noFill/>
            <a:miter lim="800000"/>
            <a:headEnd/>
            <a:tailEnd/>
          </a:ln>
          <a:effectLst/>
        </p:spPr>
        <p:txBody>
          <a:bodyPr wrap="none" anchor="ctr"/>
          <a:lstStyle/>
          <a:p>
            <a:endParaRPr lang="fa-IR" dirty="0"/>
          </a:p>
        </p:txBody>
      </p:sp>
      <p:sp>
        <p:nvSpPr>
          <p:cNvPr id="6" name="Oval 5"/>
          <p:cNvSpPr/>
          <p:nvPr/>
        </p:nvSpPr>
        <p:spPr>
          <a:xfrm rot="1569067">
            <a:off x="6626749" y="1085125"/>
            <a:ext cx="1357661" cy="720080"/>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itchFamily="2" charset="-78"/>
              </a:rPr>
              <a:t>ابزار</a:t>
            </a:r>
            <a:endParaRPr lang="en-US" b="1" dirty="0">
              <a:solidFill>
                <a:schemeClr val="tx1"/>
              </a:solidFill>
              <a:cs typeface="B Nazanin" pitchFamily="2" charset="-78"/>
            </a:endParaRPr>
          </a:p>
        </p:txBody>
      </p:sp>
      <p:sp>
        <p:nvSpPr>
          <p:cNvPr id="14" name="TextBox 13"/>
          <p:cNvSpPr txBox="1"/>
          <p:nvPr/>
        </p:nvSpPr>
        <p:spPr>
          <a:xfrm>
            <a:off x="7346112" y="3488296"/>
            <a:ext cx="1512168" cy="369332"/>
          </a:xfrm>
          <a:prstGeom prst="rect">
            <a:avLst/>
          </a:prstGeom>
          <a:noFill/>
          <a:ln>
            <a:solidFill>
              <a:srgbClr val="FF0066"/>
            </a:solidFill>
            <a:prstDash val="sysDash"/>
          </a:ln>
        </p:spPr>
        <p:txBody>
          <a:bodyPr wrap="square" rtlCol="0">
            <a:spAutoFit/>
          </a:bodyPr>
          <a:lstStyle/>
          <a:p>
            <a:pPr algn="ctr"/>
            <a:r>
              <a:rPr lang="fa-IR" b="1" dirty="0" smtClean="0">
                <a:cs typeface="B Nazanin" pitchFamily="2" charset="-78"/>
              </a:rPr>
              <a:t>گواهی مشارکت</a:t>
            </a:r>
            <a:endParaRPr lang="en-US" b="1" dirty="0">
              <a:cs typeface="B Nazanin" pitchFamily="2" charset="-78"/>
            </a:endParaRPr>
          </a:p>
        </p:txBody>
      </p:sp>
      <p:sp>
        <p:nvSpPr>
          <p:cNvPr id="15" name="TextBox 14"/>
          <p:cNvSpPr txBox="1"/>
          <p:nvPr/>
        </p:nvSpPr>
        <p:spPr>
          <a:xfrm>
            <a:off x="5560162" y="3488296"/>
            <a:ext cx="1512168" cy="369332"/>
          </a:xfrm>
          <a:prstGeom prst="rect">
            <a:avLst/>
          </a:prstGeom>
          <a:noFill/>
          <a:ln>
            <a:solidFill>
              <a:srgbClr val="FF0066"/>
            </a:solidFill>
            <a:prstDash val="sysDash"/>
          </a:ln>
        </p:spPr>
        <p:txBody>
          <a:bodyPr wrap="square" rtlCol="0">
            <a:spAutoFit/>
          </a:bodyPr>
          <a:lstStyle/>
          <a:p>
            <a:pPr algn="ctr"/>
            <a:r>
              <a:rPr lang="fa-IR" b="1" dirty="0" smtClean="0">
                <a:cs typeface="B Nazanin" pitchFamily="2" charset="-78"/>
              </a:rPr>
              <a:t>گواهی پذیره</a:t>
            </a:r>
            <a:endParaRPr lang="en-US" b="1" dirty="0">
              <a:cs typeface="B Nazanin" pitchFamily="2" charset="-78"/>
            </a:endParaRPr>
          </a:p>
        </p:txBody>
      </p:sp>
      <p:sp>
        <p:nvSpPr>
          <p:cNvPr id="17" name="TextBox 16"/>
          <p:cNvSpPr txBox="1"/>
          <p:nvPr/>
        </p:nvSpPr>
        <p:spPr>
          <a:xfrm>
            <a:off x="3845650" y="3488296"/>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Nazanin" pitchFamily="2" charset="-78"/>
              </a:rPr>
              <a:t>گواهي</a:t>
            </a:r>
            <a:r>
              <a:rPr lang="fa-IR" b="1" dirty="0" smtClean="0">
                <a:cs typeface="B Nazanin" pitchFamily="2" charset="-78"/>
              </a:rPr>
              <a:t> آتی</a:t>
            </a:r>
            <a:endParaRPr lang="en-US" b="1" dirty="0">
              <a:cs typeface="B Nazanin" pitchFamily="2" charset="-78"/>
            </a:endParaRPr>
          </a:p>
        </p:txBody>
      </p:sp>
      <p:sp>
        <p:nvSpPr>
          <p:cNvPr id="18" name="TextBox 17"/>
          <p:cNvSpPr txBox="1"/>
          <p:nvPr/>
        </p:nvSpPr>
        <p:spPr>
          <a:xfrm>
            <a:off x="2131138" y="3488296"/>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Nazanin" pitchFamily="2" charset="-78"/>
              </a:rPr>
              <a:t>گواهي</a:t>
            </a:r>
            <a:r>
              <a:rPr lang="fa-IR" b="1" dirty="0" smtClean="0">
                <a:cs typeface="B Nazanin" pitchFamily="2" charset="-78"/>
              </a:rPr>
              <a:t> مضاربه</a:t>
            </a:r>
            <a:endParaRPr lang="en-US" b="1" dirty="0">
              <a:cs typeface="B Nazanin" pitchFamily="2" charset="-78"/>
            </a:endParaRPr>
          </a:p>
        </p:txBody>
      </p:sp>
      <p:sp>
        <p:nvSpPr>
          <p:cNvPr id="20" name="TextBox 19"/>
          <p:cNvSpPr txBox="1"/>
          <p:nvPr/>
        </p:nvSpPr>
        <p:spPr>
          <a:xfrm>
            <a:off x="273750" y="3488296"/>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Nazanin" pitchFamily="2" charset="-78"/>
              </a:rPr>
              <a:t>گواهي</a:t>
            </a:r>
            <a:r>
              <a:rPr lang="fa-IR" b="1" dirty="0" smtClean="0">
                <a:cs typeface="B Nazanin" pitchFamily="2" charset="-78"/>
              </a:rPr>
              <a:t> رهنی</a:t>
            </a:r>
            <a:endParaRPr lang="en-US" b="1" dirty="0">
              <a:cs typeface="B Nazanin" pitchFamily="2" charset="-78"/>
            </a:endParaRPr>
          </a:p>
        </p:txBody>
      </p:sp>
      <p:cxnSp>
        <p:nvCxnSpPr>
          <p:cNvPr id="22" name="Straight Arrow Connector 21"/>
          <p:cNvCxnSpPr>
            <a:stCxn id="5" idx="0"/>
            <a:endCxn id="14" idx="0"/>
          </p:cNvCxnSpPr>
          <p:nvPr/>
        </p:nvCxnSpPr>
        <p:spPr>
          <a:xfrm rot="16200000" flipH="1">
            <a:off x="6870511" y="2256611"/>
            <a:ext cx="1149858" cy="1313512"/>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0"/>
            <a:endCxn id="15" idx="0"/>
          </p:cNvCxnSpPr>
          <p:nvPr/>
        </p:nvCxnSpPr>
        <p:spPr>
          <a:xfrm rot="5400000">
            <a:off x="5977536" y="2677148"/>
            <a:ext cx="1149858" cy="47243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0"/>
            <a:endCxn id="17" idx="0"/>
          </p:cNvCxnSpPr>
          <p:nvPr/>
        </p:nvCxnSpPr>
        <p:spPr>
          <a:xfrm rot="5400000">
            <a:off x="5120280" y="1819892"/>
            <a:ext cx="1149858" cy="218695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0"/>
            <a:endCxn id="18" idx="0"/>
          </p:cNvCxnSpPr>
          <p:nvPr/>
        </p:nvCxnSpPr>
        <p:spPr>
          <a:xfrm flipH="1">
            <a:off x="2887222" y="2338438"/>
            <a:ext cx="3901462" cy="114985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0"/>
            <a:endCxn id="20" idx="0"/>
          </p:cNvCxnSpPr>
          <p:nvPr/>
        </p:nvCxnSpPr>
        <p:spPr>
          <a:xfrm rot="5400000">
            <a:off x="3334330" y="33942"/>
            <a:ext cx="1149858" cy="575885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6" name="Left Arrow 15">
            <a:hlinkClick r:id="rId2" action="ppaction://hlinksldjump"/>
          </p:cNvPr>
          <p:cNvSpPr/>
          <p:nvPr/>
        </p:nvSpPr>
        <p:spPr>
          <a:xfrm>
            <a:off x="500034" y="5000636"/>
            <a:ext cx="714380"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TextBox 18"/>
          <p:cNvSpPr txBox="1"/>
          <p:nvPr/>
        </p:nvSpPr>
        <p:spPr>
          <a:xfrm>
            <a:off x="3089566" y="1440618"/>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Titr" panose="00000700000000000000" pitchFamily="2" charset="-78"/>
              </a:rPr>
              <a:t>گواهي</a:t>
            </a:r>
            <a:r>
              <a:rPr lang="fa-IR" b="1" dirty="0" smtClean="0">
                <a:cs typeface="B Titr" panose="00000700000000000000" pitchFamily="2" charset="-78"/>
              </a:rPr>
              <a:t> راستین</a:t>
            </a:r>
            <a:endParaRPr lang="en-US" b="1" dirty="0">
              <a:cs typeface="B Titr" panose="00000700000000000000" pitchFamily="2" charset="-78"/>
            </a:endParaRPr>
          </a:p>
        </p:txBody>
      </p:sp>
      <p:sp>
        <p:nvSpPr>
          <p:cNvPr id="21" name="TextBox 20"/>
          <p:cNvSpPr txBox="1"/>
          <p:nvPr/>
        </p:nvSpPr>
        <p:spPr>
          <a:xfrm>
            <a:off x="7445440" y="4450765"/>
            <a:ext cx="1512168" cy="369332"/>
          </a:xfrm>
          <a:prstGeom prst="rect">
            <a:avLst/>
          </a:prstGeom>
          <a:noFill/>
          <a:ln>
            <a:solidFill>
              <a:srgbClr val="FF0066"/>
            </a:solidFill>
            <a:prstDash val="sysDash"/>
          </a:ln>
        </p:spPr>
        <p:txBody>
          <a:bodyPr wrap="square" rtlCol="0">
            <a:spAutoFit/>
          </a:bodyPr>
          <a:lstStyle/>
          <a:p>
            <a:pPr algn="ctr"/>
            <a:r>
              <a:rPr lang="fa-IR" b="1" dirty="0" smtClean="0">
                <a:cs typeface="B Nazanin" pitchFamily="2" charset="-78"/>
              </a:rPr>
              <a:t>گواهی </a:t>
            </a:r>
            <a:r>
              <a:rPr lang="fa-IR" b="1" dirty="0" err="1" smtClean="0">
                <a:cs typeface="B Nazanin" pitchFamily="2" charset="-78"/>
              </a:rPr>
              <a:t>مقاسطه</a:t>
            </a:r>
            <a:endParaRPr lang="en-US" b="1" dirty="0">
              <a:cs typeface="B Nazanin" pitchFamily="2" charset="-78"/>
            </a:endParaRPr>
          </a:p>
        </p:txBody>
      </p:sp>
      <p:sp>
        <p:nvSpPr>
          <p:cNvPr id="24" name="TextBox 23"/>
          <p:cNvSpPr txBox="1"/>
          <p:nvPr/>
        </p:nvSpPr>
        <p:spPr>
          <a:xfrm>
            <a:off x="5659490" y="4450765"/>
            <a:ext cx="1512168" cy="369332"/>
          </a:xfrm>
          <a:prstGeom prst="rect">
            <a:avLst/>
          </a:prstGeom>
          <a:noFill/>
          <a:ln>
            <a:solidFill>
              <a:srgbClr val="FF0066"/>
            </a:solidFill>
            <a:prstDash val="sysDash"/>
          </a:ln>
        </p:spPr>
        <p:txBody>
          <a:bodyPr wrap="square" rtlCol="0">
            <a:spAutoFit/>
          </a:bodyPr>
          <a:lstStyle/>
          <a:p>
            <a:pPr algn="ctr"/>
            <a:r>
              <a:rPr lang="fa-IR" b="1" dirty="0" smtClean="0">
                <a:cs typeface="B Nazanin" pitchFamily="2" charset="-78"/>
              </a:rPr>
              <a:t>گواهی امانت</a:t>
            </a:r>
            <a:endParaRPr lang="en-US" b="1" dirty="0">
              <a:cs typeface="B Nazanin" pitchFamily="2" charset="-78"/>
            </a:endParaRPr>
          </a:p>
        </p:txBody>
      </p:sp>
      <p:sp>
        <p:nvSpPr>
          <p:cNvPr id="25" name="TextBox 24"/>
          <p:cNvSpPr txBox="1"/>
          <p:nvPr/>
        </p:nvSpPr>
        <p:spPr>
          <a:xfrm>
            <a:off x="3944978" y="4450765"/>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Nazanin" pitchFamily="2" charset="-78"/>
              </a:rPr>
              <a:t>گواهي</a:t>
            </a:r>
            <a:r>
              <a:rPr lang="fa-IR" b="1" dirty="0" smtClean="0">
                <a:cs typeface="B Nazanin" pitchFamily="2" charset="-78"/>
              </a:rPr>
              <a:t> تأمین</a:t>
            </a:r>
            <a:endParaRPr lang="en-US" b="1" dirty="0">
              <a:cs typeface="B Nazanin" pitchFamily="2" charset="-78"/>
            </a:endParaRPr>
          </a:p>
        </p:txBody>
      </p:sp>
      <p:sp>
        <p:nvSpPr>
          <p:cNvPr id="27" name="TextBox 26"/>
          <p:cNvSpPr txBox="1"/>
          <p:nvPr/>
        </p:nvSpPr>
        <p:spPr>
          <a:xfrm>
            <a:off x="2230466" y="4450765"/>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Nazanin" pitchFamily="2" charset="-78"/>
              </a:rPr>
              <a:t>گواهي</a:t>
            </a:r>
            <a:r>
              <a:rPr lang="fa-IR" b="1" dirty="0" smtClean="0">
                <a:cs typeface="B Nazanin" pitchFamily="2" charset="-78"/>
              </a:rPr>
              <a:t> </a:t>
            </a:r>
            <a:r>
              <a:rPr lang="fa-IR" b="1" dirty="0" err="1" smtClean="0">
                <a:cs typeface="B Nazanin" pitchFamily="2" charset="-78"/>
              </a:rPr>
              <a:t>تکافل</a:t>
            </a:r>
            <a:endParaRPr lang="en-US" b="1" dirty="0">
              <a:cs typeface="B Nazanin" pitchFamily="2" charset="-78"/>
            </a:endParaRPr>
          </a:p>
        </p:txBody>
      </p:sp>
      <p:sp>
        <p:nvSpPr>
          <p:cNvPr id="28" name="TextBox 27"/>
          <p:cNvSpPr txBox="1"/>
          <p:nvPr/>
        </p:nvSpPr>
        <p:spPr>
          <a:xfrm>
            <a:off x="373078" y="4450765"/>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Nazanin" pitchFamily="2" charset="-78"/>
              </a:rPr>
              <a:t>گواهي</a:t>
            </a:r>
            <a:r>
              <a:rPr lang="fa-IR" b="1" dirty="0" smtClean="0">
                <a:cs typeface="B Nazanin" pitchFamily="2" charset="-78"/>
              </a:rPr>
              <a:t> قرض</a:t>
            </a:r>
            <a:endParaRPr lang="en-US" b="1" dirty="0">
              <a:cs typeface="B Nazanin" pitchFamily="2" charset="-78"/>
            </a:endParaRPr>
          </a:p>
        </p:txBody>
      </p:sp>
      <p:cxnSp>
        <p:nvCxnSpPr>
          <p:cNvPr id="30" name="Straight Arrow Connector 29"/>
          <p:cNvCxnSpPr>
            <a:endCxn id="21" idx="0"/>
          </p:cNvCxnSpPr>
          <p:nvPr/>
        </p:nvCxnSpPr>
        <p:spPr>
          <a:xfrm>
            <a:off x="6788684" y="2338438"/>
            <a:ext cx="1412840" cy="211232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0"/>
            <a:endCxn id="24" idx="0"/>
          </p:cNvCxnSpPr>
          <p:nvPr/>
        </p:nvCxnSpPr>
        <p:spPr>
          <a:xfrm flipH="1">
            <a:off x="6415574" y="2338438"/>
            <a:ext cx="373110" cy="211232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0"/>
            <a:endCxn id="25" idx="0"/>
          </p:cNvCxnSpPr>
          <p:nvPr/>
        </p:nvCxnSpPr>
        <p:spPr>
          <a:xfrm flipH="1">
            <a:off x="4701062" y="2338438"/>
            <a:ext cx="2087622" cy="211232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0"/>
            <a:endCxn id="27" idx="0"/>
          </p:cNvCxnSpPr>
          <p:nvPr/>
        </p:nvCxnSpPr>
        <p:spPr>
          <a:xfrm flipH="1">
            <a:off x="2986550" y="2338438"/>
            <a:ext cx="3802134" cy="211232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0"/>
            <a:endCxn id="28" idx="0"/>
          </p:cNvCxnSpPr>
          <p:nvPr/>
        </p:nvCxnSpPr>
        <p:spPr>
          <a:xfrm flipH="1">
            <a:off x="1129162" y="2338438"/>
            <a:ext cx="5659522" cy="211232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578313"/>
      </p:ext>
    </p:extLst>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AutoShape 3"/>
          <p:cNvSpPr>
            <a:spLocks noChangeArrowheads="1"/>
          </p:cNvSpPr>
          <p:nvPr/>
        </p:nvSpPr>
        <p:spPr bwMode="invGray">
          <a:xfrm rot="12786891">
            <a:off x="5526627" y="781904"/>
            <a:ext cx="3434759" cy="1689691"/>
          </a:xfrm>
          <a:prstGeom prst="upArrow">
            <a:avLst>
              <a:gd name="adj1" fmla="val 56944"/>
              <a:gd name="adj2" fmla="val 50782"/>
            </a:avLst>
          </a:prstGeom>
          <a:gradFill rotWithShape="1">
            <a:gsLst>
              <a:gs pos="0">
                <a:srgbClr val="006600"/>
              </a:gs>
              <a:gs pos="100000">
                <a:srgbClr val="0F2145"/>
              </a:gs>
            </a:gsLst>
            <a:lin ang="5400000" scaled="1"/>
          </a:gradFill>
          <a:ln w="9525" algn="ctr">
            <a:noFill/>
            <a:miter lim="800000"/>
            <a:headEnd/>
            <a:tailEnd/>
          </a:ln>
          <a:effectLst/>
        </p:spPr>
        <p:txBody>
          <a:bodyPr wrap="none" anchor="ctr"/>
          <a:lstStyle/>
          <a:p>
            <a:endParaRPr lang="fa-IR" dirty="0"/>
          </a:p>
        </p:txBody>
      </p:sp>
      <p:sp>
        <p:nvSpPr>
          <p:cNvPr id="6" name="Oval 5">
            <a:hlinkClick r:id="rId2" action="ppaction://hlinksldjump"/>
          </p:cNvPr>
          <p:cNvSpPr/>
          <p:nvPr/>
        </p:nvSpPr>
        <p:spPr>
          <a:xfrm rot="1569067">
            <a:off x="6433321" y="1021469"/>
            <a:ext cx="1885347" cy="813009"/>
          </a:xfrm>
          <a:prstGeom prst="ellipse">
            <a:avLst/>
          </a:prstGeom>
          <a:solidFill>
            <a:srgbClr val="99FF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700" b="1" dirty="0" err="1" smtClean="0">
                <a:solidFill>
                  <a:schemeClr val="tx1"/>
                </a:solidFill>
                <a:cs typeface="B Nazanin" pitchFamily="2" charset="-78"/>
              </a:rPr>
              <a:t>زيرسيستم</a:t>
            </a:r>
            <a:r>
              <a:rPr lang="fa-IR" sz="1700" b="1" dirty="0" smtClean="0">
                <a:solidFill>
                  <a:schemeClr val="tx1"/>
                </a:solidFill>
                <a:cs typeface="B Nazanin" pitchFamily="2" charset="-78"/>
              </a:rPr>
              <a:t> </a:t>
            </a:r>
            <a:r>
              <a:rPr lang="fa-IR" sz="1700" b="1" dirty="0" err="1" smtClean="0">
                <a:solidFill>
                  <a:schemeClr val="tx1"/>
                </a:solidFill>
                <a:cs typeface="B Nazanin" pitchFamily="2" charset="-78"/>
              </a:rPr>
              <a:t>هاي</a:t>
            </a:r>
            <a:r>
              <a:rPr lang="fa-IR" sz="1700" b="1" dirty="0" smtClean="0">
                <a:solidFill>
                  <a:schemeClr val="tx1"/>
                </a:solidFill>
                <a:cs typeface="B Nazanin" pitchFamily="2" charset="-78"/>
              </a:rPr>
              <a:t> </a:t>
            </a:r>
            <a:r>
              <a:rPr lang="fa-IR" sz="1700" b="1" dirty="0" err="1" smtClean="0">
                <a:solidFill>
                  <a:schemeClr val="tx1"/>
                </a:solidFill>
                <a:cs typeface="B Nazanin" pitchFamily="2" charset="-78"/>
              </a:rPr>
              <a:t>مالي</a:t>
            </a:r>
            <a:endParaRPr lang="en-US" sz="1700" b="1" dirty="0">
              <a:solidFill>
                <a:schemeClr val="tx1"/>
              </a:solidFill>
              <a:cs typeface="B Nazanin" pitchFamily="2" charset="-78"/>
            </a:endParaRPr>
          </a:p>
        </p:txBody>
      </p:sp>
      <p:cxnSp>
        <p:nvCxnSpPr>
          <p:cNvPr id="22" name="Straight Arrow Connector 21"/>
          <p:cNvCxnSpPr>
            <a:stCxn id="5" idx="0"/>
            <a:endCxn id="27" idx="0"/>
          </p:cNvCxnSpPr>
          <p:nvPr/>
        </p:nvCxnSpPr>
        <p:spPr>
          <a:xfrm rot="16200000" flipH="1">
            <a:off x="7073605" y="2043218"/>
            <a:ext cx="1023189" cy="1605497"/>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0"/>
            <a:endCxn id="30" idx="0"/>
          </p:cNvCxnSpPr>
          <p:nvPr/>
        </p:nvCxnSpPr>
        <p:spPr>
          <a:xfrm rot="16200000" flipH="1">
            <a:off x="6323506" y="2793317"/>
            <a:ext cx="1880445" cy="962555"/>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0"/>
            <a:endCxn id="31" idx="0"/>
          </p:cNvCxnSpPr>
          <p:nvPr/>
        </p:nvCxnSpPr>
        <p:spPr>
          <a:xfrm rot="16200000" flipH="1">
            <a:off x="5430531" y="3686292"/>
            <a:ext cx="2737701" cy="33861"/>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0"/>
            <a:endCxn id="28" idx="0"/>
          </p:cNvCxnSpPr>
          <p:nvPr/>
        </p:nvCxnSpPr>
        <p:spPr>
          <a:xfrm rot="5400000">
            <a:off x="4394681" y="3184369"/>
            <a:ext cx="3237767" cy="1537775"/>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0"/>
            <a:endCxn id="36" idx="0"/>
          </p:cNvCxnSpPr>
          <p:nvPr/>
        </p:nvCxnSpPr>
        <p:spPr>
          <a:xfrm rot="5400000">
            <a:off x="3543410" y="2333098"/>
            <a:ext cx="3237767" cy="3240317"/>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774740" y="3357562"/>
            <a:ext cx="1226416"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تامین مالی </a:t>
            </a:r>
            <a:r>
              <a:rPr lang="fa-IR" b="1" dirty="0" err="1" smtClean="0">
                <a:cs typeface="B Nazanin" pitchFamily="2" charset="-78"/>
              </a:rPr>
              <a:t>جعاله</a:t>
            </a:r>
            <a:r>
              <a:rPr lang="fa-IR" b="1" dirty="0" smtClean="0">
                <a:cs typeface="B Nazanin" pitchFamily="2" charset="-78"/>
              </a:rPr>
              <a:t> </a:t>
            </a:r>
            <a:r>
              <a:rPr lang="en-US" b="1" dirty="0" smtClean="0">
                <a:cs typeface="B Nazanin" pitchFamily="2" charset="-78"/>
              </a:rPr>
              <a:t>JFS</a:t>
            </a:r>
            <a:endParaRPr lang="en-US" b="1" dirty="0">
              <a:cs typeface="B Nazanin" pitchFamily="2" charset="-78"/>
            </a:endParaRPr>
          </a:p>
        </p:txBody>
      </p:sp>
      <p:sp>
        <p:nvSpPr>
          <p:cNvPr id="28" name="TextBox 27"/>
          <p:cNvSpPr txBox="1"/>
          <p:nvPr/>
        </p:nvSpPr>
        <p:spPr>
          <a:xfrm>
            <a:off x="4488592" y="5572140"/>
            <a:ext cx="1512168"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تأمین مالی اجاره </a:t>
            </a:r>
            <a:r>
              <a:rPr lang="en-US" b="1" dirty="0" smtClean="0">
                <a:cs typeface="B Nazanin" pitchFamily="2" charset="-78"/>
              </a:rPr>
              <a:t>RFS</a:t>
            </a:r>
            <a:endParaRPr lang="en-US" b="1" dirty="0">
              <a:cs typeface="B Nazanin" pitchFamily="2" charset="-78"/>
            </a:endParaRPr>
          </a:p>
        </p:txBody>
      </p:sp>
      <p:sp>
        <p:nvSpPr>
          <p:cNvPr id="30" name="TextBox 29"/>
          <p:cNvSpPr txBox="1"/>
          <p:nvPr/>
        </p:nvSpPr>
        <p:spPr>
          <a:xfrm>
            <a:off x="6988922" y="4214818"/>
            <a:ext cx="1512168"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تامین مالی</a:t>
            </a:r>
          </a:p>
          <a:p>
            <a:pPr algn="ctr" rtl="1"/>
            <a:r>
              <a:rPr lang="fa-IR" b="1" dirty="0" smtClean="0">
                <a:cs typeface="B Nazanin" pitchFamily="2" charset="-78"/>
              </a:rPr>
              <a:t>مضاربه</a:t>
            </a:r>
            <a:r>
              <a:rPr lang="en-US" b="1" dirty="0" smtClean="0">
                <a:cs typeface="B Nazanin" pitchFamily="2" charset="-78"/>
              </a:rPr>
              <a:t>MFS</a:t>
            </a:r>
            <a:endParaRPr lang="en-US" b="1" dirty="0">
              <a:cs typeface="B Nazanin" pitchFamily="2" charset="-78"/>
            </a:endParaRPr>
          </a:p>
        </p:txBody>
      </p:sp>
      <p:sp>
        <p:nvSpPr>
          <p:cNvPr id="31" name="TextBox 30"/>
          <p:cNvSpPr txBox="1"/>
          <p:nvPr/>
        </p:nvSpPr>
        <p:spPr>
          <a:xfrm>
            <a:off x="6060228" y="5072074"/>
            <a:ext cx="1512168"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تأمین مالی </a:t>
            </a:r>
            <a:r>
              <a:rPr lang="fa-IR" b="1" dirty="0" err="1" smtClean="0">
                <a:cs typeface="B Nazanin" pitchFamily="2" charset="-78"/>
              </a:rPr>
              <a:t>مقاسطه</a:t>
            </a:r>
            <a:r>
              <a:rPr lang="fa-IR" b="1" dirty="0" smtClean="0">
                <a:cs typeface="B Nazanin" pitchFamily="2" charset="-78"/>
              </a:rPr>
              <a:t> </a:t>
            </a:r>
            <a:r>
              <a:rPr lang="en-US" b="1" dirty="0" smtClean="0">
                <a:cs typeface="B Nazanin" pitchFamily="2" charset="-78"/>
              </a:rPr>
              <a:t>IFS</a:t>
            </a:r>
            <a:endParaRPr lang="en-US" b="1" dirty="0">
              <a:cs typeface="B Nazanin" pitchFamily="2" charset="-78"/>
            </a:endParaRPr>
          </a:p>
        </p:txBody>
      </p:sp>
      <p:sp>
        <p:nvSpPr>
          <p:cNvPr id="33" name="TextBox 32"/>
          <p:cNvSpPr txBox="1"/>
          <p:nvPr/>
        </p:nvSpPr>
        <p:spPr>
          <a:xfrm>
            <a:off x="1142976" y="5072074"/>
            <a:ext cx="1512168"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تأمین شخصی راستین</a:t>
            </a:r>
            <a:r>
              <a:rPr lang="en-US" b="1" dirty="0" smtClean="0">
                <a:cs typeface="B Nazanin" pitchFamily="2" charset="-78"/>
              </a:rPr>
              <a:t>RPS</a:t>
            </a:r>
          </a:p>
        </p:txBody>
      </p:sp>
      <p:sp>
        <p:nvSpPr>
          <p:cNvPr id="34" name="TextBox 33"/>
          <p:cNvSpPr txBox="1"/>
          <p:nvPr/>
        </p:nvSpPr>
        <p:spPr>
          <a:xfrm>
            <a:off x="357158" y="4214818"/>
            <a:ext cx="1512168" cy="646331"/>
          </a:xfrm>
          <a:prstGeom prst="rect">
            <a:avLst/>
          </a:prstGeom>
          <a:noFill/>
          <a:ln>
            <a:solidFill>
              <a:srgbClr val="006600"/>
            </a:solidFill>
            <a:prstDash val="sysDash"/>
          </a:ln>
        </p:spPr>
        <p:txBody>
          <a:bodyPr wrap="square" rtlCol="0">
            <a:spAutoFit/>
          </a:bodyPr>
          <a:lstStyle/>
          <a:p>
            <a:pPr algn="ctr" rtl="1"/>
            <a:r>
              <a:rPr lang="fa-IR" b="1" dirty="0" err="1" smtClean="0">
                <a:cs typeface="B Nazanin" pitchFamily="2" charset="-78"/>
              </a:rPr>
              <a:t>تکافل</a:t>
            </a:r>
            <a:r>
              <a:rPr lang="fa-IR" b="1" dirty="0" smtClean="0">
                <a:cs typeface="B Nazanin" pitchFamily="2" charset="-78"/>
              </a:rPr>
              <a:t> اجتماعی راستین</a:t>
            </a:r>
            <a:r>
              <a:rPr lang="en-US" b="1" dirty="0" smtClean="0">
                <a:cs typeface="B Nazanin" pitchFamily="2" charset="-78"/>
              </a:rPr>
              <a:t>RST</a:t>
            </a:r>
            <a:endParaRPr lang="en-US" b="1" dirty="0">
              <a:cs typeface="B Nazanin" pitchFamily="2" charset="-78"/>
            </a:endParaRPr>
          </a:p>
        </p:txBody>
      </p:sp>
      <p:sp>
        <p:nvSpPr>
          <p:cNvPr id="35" name="TextBox 34"/>
          <p:cNvSpPr txBox="1"/>
          <p:nvPr/>
        </p:nvSpPr>
        <p:spPr>
          <a:xfrm>
            <a:off x="71406" y="3357562"/>
            <a:ext cx="1512168"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اوراق مبادله راستین</a:t>
            </a:r>
            <a:r>
              <a:rPr lang="en-US" b="1" dirty="0" smtClean="0">
                <a:cs typeface="B Nazanin" pitchFamily="2" charset="-78"/>
              </a:rPr>
              <a:t>RSB</a:t>
            </a:r>
          </a:p>
        </p:txBody>
      </p:sp>
      <p:sp>
        <p:nvSpPr>
          <p:cNvPr id="36" name="TextBox 35"/>
          <p:cNvSpPr txBox="1"/>
          <p:nvPr/>
        </p:nvSpPr>
        <p:spPr>
          <a:xfrm>
            <a:off x="2786050" y="5572140"/>
            <a:ext cx="1512168"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تأمین مالی امانی </a:t>
            </a:r>
            <a:r>
              <a:rPr lang="en-US" b="1" dirty="0" smtClean="0">
                <a:cs typeface="B Nazanin" pitchFamily="2" charset="-78"/>
              </a:rPr>
              <a:t>TFS</a:t>
            </a:r>
            <a:endParaRPr lang="en-US" b="1" dirty="0">
              <a:cs typeface="B Nazanin" pitchFamily="2" charset="-78"/>
            </a:endParaRPr>
          </a:p>
        </p:txBody>
      </p:sp>
      <p:cxnSp>
        <p:nvCxnSpPr>
          <p:cNvPr id="42" name="Straight Arrow Connector 41"/>
          <p:cNvCxnSpPr>
            <a:stCxn id="5" idx="0"/>
            <a:endCxn id="33" idx="0"/>
          </p:cNvCxnSpPr>
          <p:nvPr/>
        </p:nvCxnSpPr>
        <p:spPr>
          <a:xfrm rot="5400000">
            <a:off x="2971906" y="1261528"/>
            <a:ext cx="2737701" cy="4883391"/>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 idx="0"/>
            <a:endCxn id="34" idx="0"/>
          </p:cNvCxnSpPr>
          <p:nvPr/>
        </p:nvCxnSpPr>
        <p:spPr>
          <a:xfrm rot="5400000">
            <a:off x="3007625" y="439991"/>
            <a:ext cx="1880445" cy="5669209"/>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35" idx="0"/>
          </p:cNvCxnSpPr>
          <p:nvPr/>
        </p:nvCxnSpPr>
        <p:spPr>
          <a:xfrm rot="10800000" flipV="1">
            <a:off x="827491" y="2334372"/>
            <a:ext cx="5954963" cy="1023189"/>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1" name="Left Arrow 20">
            <a:hlinkClick r:id="rId3" action="ppaction://hlinksldjump"/>
          </p:cNvPr>
          <p:cNvSpPr/>
          <p:nvPr/>
        </p:nvSpPr>
        <p:spPr>
          <a:xfrm>
            <a:off x="71406" y="5500702"/>
            <a:ext cx="571504"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433429527"/>
      </p:ext>
    </p:extLst>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AutoShape 3"/>
          <p:cNvSpPr>
            <a:spLocks noChangeArrowheads="1"/>
          </p:cNvSpPr>
          <p:nvPr/>
        </p:nvSpPr>
        <p:spPr bwMode="invGray">
          <a:xfrm rot="12786891">
            <a:off x="5526627" y="781904"/>
            <a:ext cx="3434759" cy="1689691"/>
          </a:xfrm>
          <a:prstGeom prst="upArrow">
            <a:avLst>
              <a:gd name="adj1" fmla="val 56944"/>
              <a:gd name="adj2" fmla="val 50782"/>
            </a:avLst>
          </a:prstGeom>
          <a:gradFill rotWithShape="1">
            <a:gsLst>
              <a:gs pos="0">
                <a:srgbClr val="00FFFF"/>
              </a:gs>
              <a:gs pos="100000">
                <a:srgbClr val="0F2145"/>
              </a:gs>
            </a:gsLst>
            <a:lin ang="5400000" scaled="1"/>
          </a:gradFill>
          <a:ln w="9525" algn="ctr">
            <a:noFill/>
            <a:miter lim="800000"/>
            <a:headEnd/>
            <a:tailEnd/>
          </a:ln>
          <a:effectLst/>
        </p:spPr>
        <p:txBody>
          <a:bodyPr wrap="none" anchor="ctr"/>
          <a:lstStyle/>
          <a:p>
            <a:endParaRPr lang="fa-IR" dirty="0"/>
          </a:p>
        </p:txBody>
      </p:sp>
      <p:sp>
        <p:nvSpPr>
          <p:cNvPr id="6" name="Oval 5">
            <a:hlinkClick r:id="rId2" action="ppaction://hlinksldjump"/>
          </p:cNvPr>
          <p:cNvSpPr/>
          <p:nvPr/>
        </p:nvSpPr>
        <p:spPr>
          <a:xfrm rot="1569067">
            <a:off x="6433321" y="1021469"/>
            <a:ext cx="1885347" cy="813009"/>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700" b="1" dirty="0" err="1" smtClean="0">
                <a:solidFill>
                  <a:schemeClr val="tx1"/>
                </a:solidFill>
                <a:cs typeface="B Nazanin" pitchFamily="2" charset="-78"/>
              </a:rPr>
              <a:t>سيستم</a:t>
            </a:r>
            <a:r>
              <a:rPr lang="fa-IR" sz="1700" b="1" dirty="0" smtClean="0">
                <a:solidFill>
                  <a:schemeClr val="tx1"/>
                </a:solidFill>
                <a:cs typeface="B Nazanin" pitchFamily="2" charset="-78"/>
              </a:rPr>
              <a:t> </a:t>
            </a:r>
            <a:r>
              <a:rPr lang="fa-IR" sz="1700" b="1" dirty="0" err="1" smtClean="0">
                <a:solidFill>
                  <a:schemeClr val="tx1"/>
                </a:solidFill>
                <a:cs typeface="B Nazanin" pitchFamily="2" charset="-78"/>
              </a:rPr>
              <a:t>هاي</a:t>
            </a:r>
            <a:r>
              <a:rPr lang="fa-IR" sz="1700" b="1" dirty="0" smtClean="0">
                <a:solidFill>
                  <a:schemeClr val="tx1"/>
                </a:solidFill>
                <a:cs typeface="B Nazanin" pitchFamily="2" charset="-78"/>
              </a:rPr>
              <a:t> </a:t>
            </a:r>
            <a:r>
              <a:rPr lang="fa-IR" sz="1700" b="1" dirty="0" err="1" smtClean="0">
                <a:solidFill>
                  <a:schemeClr val="tx1"/>
                </a:solidFill>
                <a:cs typeface="B Nazanin" pitchFamily="2" charset="-78"/>
              </a:rPr>
              <a:t>مكمل</a:t>
            </a:r>
            <a:endParaRPr lang="en-US" sz="1700" b="1" dirty="0">
              <a:solidFill>
                <a:schemeClr val="tx1"/>
              </a:solidFill>
              <a:cs typeface="B Nazanin" pitchFamily="2" charset="-78"/>
            </a:endParaRPr>
          </a:p>
        </p:txBody>
      </p:sp>
      <p:cxnSp>
        <p:nvCxnSpPr>
          <p:cNvPr id="22" name="Straight Arrow Connector 21"/>
          <p:cNvCxnSpPr>
            <a:stCxn id="5" idx="0"/>
            <a:endCxn id="27" idx="0"/>
          </p:cNvCxnSpPr>
          <p:nvPr/>
        </p:nvCxnSpPr>
        <p:spPr>
          <a:xfrm rot="16200000" flipH="1">
            <a:off x="7073605" y="2043218"/>
            <a:ext cx="1023189" cy="1605497"/>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0"/>
            <a:endCxn id="30" idx="0"/>
          </p:cNvCxnSpPr>
          <p:nvPr/>
        </p:nvCxnSpPr>
        <p:spPr>
          <a:xfrm rot="16200000" flipH="1">
            <a:off x="6365210" y="2751613"/>
            <a:ext cx="1880445" cy="1045963"/>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0"/>
            <a:endCxn id="31" idx="0"/>
          </p:cNvCxnSpPr>
          <p:nvPr/>
        </p:nvCxnSpPr>
        <p:spPr>
          <a:xfrm rot="16200000" flipH="1">
            <a:off x="5430531" y="3686292"/>
            <a:ext cx="2737701" cy="33861"/>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0"/>
            <a:endCxn id="28" idx="0"/>
          </p:cNvCxnSpPr>
          <p:nvPr/>
        </p:nvCxnSpPr>
        <p:spPr>
          <a:xfrm rot="5400000">
            <a:off x="4394681" y="3184369"/>
            <a:ext cx="3237767" cy="1537775"/>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0"/>
            <a:endCxn id="36" idx="0"/>
          </p:cNvCxnSpPr>
          <p:nvPr/>
        </p:nvCxnSpPr>
        <p:spPr>
          <a:xfrm flipH="1">
            <a:off x="3542134" y="2334373"/>
            <a:ext cx="3240317" cy="3237767"/>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774740" y="3357562"/>
            <a:ext cx="1226416" cy="646331"/>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بازار گواهی راستین</a:t>
            </a:r>
            <a:r>
              <a:rPr lang="en-US" b="1" dirty="0" smtClean="0">
                <a:cs typeface="B Nazanin" pitchFamily="2" charset="-78"/>
              </a:rPr>
              <a:t>RCM</a:t>
            </a:r>
            <a:endParaRPr lang="en-US" b="1" dirty="0">
              <a:cs typeface="B Nazanin" pitchFamily="2" charset="-78"/>
            </a:endParaRPr>
          </a:p>
        </p:txBody>
      </p:sp>
      <p:sp>
        <p:nvSpPr>
          <p:cNvPr id="28" name="TextBox 27"/>
          <p:cNvSpPr txBox="1"/>
          <p:nvPr/>
        </p:nvSpPr>
        <p:spPr>
          <a:xfrm>
            <a:off x="4488592" y="5572140"/>
            <a:ext cx="1512168" cy="646331"/>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سامانه ثبت وثیقه</a:t>
            </a:r>
            <a:r>
              <a:rPr lang="en-US" b="1" dirty="0" smtClean="0">
                <a:cs typeface="B Nazanin" pitchFamily="2" charset="-78"/>
              </a:rPr>
              <a:t> </a:t>
            </a:r>
            <a:r>
              <a:rPr lang="en-US" b="1" dirty="0"/>
              <a:t>(CRS)</a:t>
            </a:r>
            <a:endParaRPr lang="en-US" b="1" dirty="0" smtClean="0">
              <a:cs typeface="B Nazanin" pitchFamily="2" charset="-78"/>
            </a:endParaRPr>
          </a:p>
        </p:txBody>
      </p:sp>
      <p:sp>
        <p:nvSpPr>
          <p:cNvPr id="30" name="TextBox 29"/>
          <p:cNvSpPr txBox="1"/>
          <p:nvPr/>
        </p:nvSpPr>
        <p:spPr>
          <a:xfrm>
            <a:off x="7072330" y="4214818"/>
            <a:ext cx="1512168" cy="646331"/>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بازرسی و پایش عملیات</a:t>
            </a:r>
            <a:r>
              <a:rPr lang="en-US" b="1" dirty="0" smtClean="0">
                <a:cs typeface="B Nazanin" pitchFamily="2" charset="-78"/>
              </a:rPr>
              <a:t> OCM</a:t>
            </a:r>
          </a:p>
        </p:txBody>
      </p:sp>
      <p:sp>
        <p:nvSpPr>
          <p:cNvPr id="31" name="TextBox 30"/>
          <p:cNvSpPr txBox="1"/>
          <p:nvPr/>
        </p:nvSpPr>
        <p:spPr>
          <a:xfrm>
            <a:off x="6060228" y="5072074"/>
            <a:ext cx="1512168" cy="646331"/>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تبدیل </a:t>
            </a:r>
            <a:r>
              <a:rPr lang="fa-IR" b="1" dirty="0" err="1" smtClean="0">
                <a:cs typeface="B Nazanin" pitchFamily="2" charset="-78"/>
              </a:rPr>
              <a:t>دارائی</a:t>
            </a:r>
            <a:r>
              <a:rPr lang="fa-IR" b="1" dirty="0" smtClean="0">
                <a:cs typeface="B Nazanin" pitchFamily="2" charset="-78"/>
              </a:rPr>
              <a:t> به اوراق بهادار</a:t>
            </a:r>
            <a:r>
              <a:rPr lang="en-US" b="1" dirty="0" smtClean="0">
                <a:cs typeface="B Nazanin" pitchFamily="2" charset="-78"/>
              </a:rPr>
              <a:t>MSS</a:t>
            </a:r>
          </a:p>
        </p:txBody>
      </p:sp>
      <p:sp>
        <p:nvSpPr>
          <p:cNvPr id="33" name="TextBox 32"/>
          <p:cNvSpPr txBox="1"/>
          <p:nvPr/>
        </p:nvSpPr>
        <p:spPr>
          <a:xfrm>
            <a:off x="1142976" y="5072074"/>
            <a:ext cx="1512168" cy="923330"/>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تسویه اوراق بدون کاغذ </a:t>
            </a:r>
            <a:r>
              <a:rPr lang="fa-IR" b="1" dirty="0" err="1" smtClean="0">
                <a:cs typeface="B Nazanin" pitchFamily="2" charset="-78"/>
              </a:rPr>
              <a:t>غیرربوی</a:t>
            </a:r>
            <a:r>
              <a:rPr lang="fa-IR" b="1" dirty="0" smtClean="0">
                <a:cs typeface="B Nazanin" pitchFamily="2" charset="-78"/>
              </a:rPr>
              <a:t> </a:t>
            </a:r>
            <a:r>
              <a:rPr lang="en-US" b="1" dirty="0" smtClean="0">
                <a:cs typeface="B Nazanin" pitchFamily="2" charset="-78"/>
              </a:rPr>
              <a:t>NSSSS</a:t>
            </a:r>
          </a:p>
        </p:txBody>
      </p:sp>
      <p:sp>
        <p:nvSpPr>
          <p:cNvPr id="34" name="TextBox 33"/>
          <p:cNvSpPr txBox="1"/>
          <p:nvPr/>
        </p:nvSpPr>
        <p:spPr>
          <a:xfrm>
            <a:off x="214282" y="4000504"/>
            <a:ext cx="1512168" cy="923330"/>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اجرای مفاد اسناد لازم </a:t>
            </a:r>
            <a:r>
              <a:rPr lang="fa-IR" b="1" dirty="0" err="1" smtClean="0">
                <a:cs typeface="B Nazanin" pitchFamily="2" charset="-78"/>
              </a:rPr>
              <a:t>الاجراي</a:t>
            </a:r>
            <a:r>
              <a:rPr lang="fa-IR" b="1" dirty="0" smtClean="0">
                <a:cs typeface="B Nazanin" pitchFamily="2" charset="-78"/>
              </a:rPr>
              <a:t> </a:t>
            </a:r>
            <a:r>
              <a:rPr lang="fa-IR" b="1" dirty="0" err="1" smtClean="0">
                <a:cs typeface="B Nazanin" pitchFamily="2" charset="-78"/>
              </a:rPr>
              <a:t>بانكها</a:t>
            </a:r>
            <a:endParaRPr lang="en-US" b="1" dirty="0" smtClean="0">
              <a:cs typeface="B Nazanin" pitchFamily="2" charset="-78"/>
            </a:endParaRPr>
          </a:p>
        </p:txBody>
      </p:sp>
      <p:sp>
        <p:nvSpPr>
          <p:cNvPr id="35" name="TextBox 34"/>
          <p:cNvSpPr txBox="1"/>
          <p:nvPr/>
        </p:nvSpPr>
        <p:spPr>
          <a:xfrm>
            <a:off x="71406" y="2643182"/>
            <a:ext cx="1512168" cy="1200329"/>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 شفافیت مالی، حکمرانی و </a:t>
            </a:r>
            <a:r>
              <a:rPr lang="fa-IR" b="1" dirty="0" err="1" smtClean="0">
                <a:cs typeface="B Nazanin" pitchFamily="2" charset="-78"/>
              </a:rPr>
              <a:t>افشای</a:t>
            </a:r>
            <a:r>
              <a:rPr lang="fa-IR" b="1" dirty="0" smtClean="0">
                <a:cs typeface="B Nazanin" pitchFamily="2" charset="-78"/>
              </a:rPr>
              <a:t> اطلاعات بانک.</a:t>
            </a:r>
            <a:endParaRPr lang="en-US" b="1" dirty="0" smtClean="0">
              <a:cs typeface="B Nazanin" pitchFamily="2" charset="-78"/>
            </a:endParaRPr>
          </a:p>
        </p:txBody>
      </p:sp>
      <p:sp>
        <p:nvSpPr>
          <p:cNvPr id="36" name="TextBox 35"/>
          <p:cNvSpPr txBox="1"/>
          <p:nvPr/>
        </p:nvSpPr>
        <p:spPr>
          <a:xfrm>
            <a:off x="2786050" y="5572140"/>
            <a:ext cx="1512168" cy="646331"/>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پروتکل برداشت بین بانکی</a:t>
            </a:r>
            <a:r>
              <a:rPr lang="en-US" b="1" dirty="0" smtClean="0">
                <a:cs typeface="B Nazanin" pitchFamily="2" charset="-78"/>
              </a:rPr>
              <a:t> IWP</a:t>
            </a:r>
          </a:p>
        </p:txBody>
      </p:sp>
      <p:cxnSp>
        <p:nvCxnSpPr>
          <p:cNvPr id="42" name="Straight Arrow Connector 41"/>
          <p:cNvCxnSpPr>
            <a:stCxn id="5" idx="0"/>
            <a:endCxn id="33" idx="0"/>
          </p:cNvCxnSpPr>
          <p:nvPr/>
        </p:nvCxnSpPr>
        <p:spPr>
          <a:xfrm rot="5400000">
            <a:off x="2971906" y="1261528"/>
            <a:ext cx="2737701" cy="4883391"/>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 idx="0"/>
            <a:endCxn id="34" idx="0"/>
          </p:cNvCxnSpPr>
          <p:nvPr/>
        </p:nvCxnSpPr>
        <p:spPr>
          <a:xfrm rot="5400000">
            <a:off x="3043344" y="261396"/>
            <a:ext cx="1666131" cy="5812085"/>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 idx="0"/>
            <a:endCxn id="35" idx="0"/>
          </p:cNvCxnSpPr>
          <p:nvPr/>
        </p:nvCxnSpPr>
        <p:spPr>
          <a:xfrm rot="5400000">
            <a:off x="3650567" y="-488703"/>
            <a:ext cx="308809" cy="5954961"/>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21" name="Left Arrow 20">
            <a:hlinkClick r:id="rId3" action="ppaction://hlinksldjump"/>
          </p:cNvPr>
          <p:cNvSpPr/>
          <p:nvPr/>
        </p:nvSpPr>
        <p:spPr>
          <a:xfrm>
            <a:off x="71406" y="5429264"/>
            <a:ext cx="571504"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7564375"/>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AutoShape 3"/>
          <p:cNvSpPr>
            <a:spLocks noChangeArrowheads="1"/>
          </p:cNvSpPr>
          <p:nvPr/>
        </p:nvSpPr>
        <p:spPr bwMode="invGray">
          <a:xfrm rot="12786891">
            <a:off x="5526627" y="781904"/>
            <a:ext cx="3434759" cy="1689691"/>
          </a:xfrm>
          <a:prstGeom prst="upArrow">
            <a:avLst>
              <a:gd name="adj1" fmla="val 56944"/>
              <a:gd name="adj2" fmla="val 50782"/>
            </a:avLst>
          </a:prstGeom>
          <a:gradFill rotWithShape="1">
            <a:gsLst>
              <a:gs pos="0">
                <a:srgbClr val="FF5050"/>
              </a:gs>
              <a:gs pos="100000">
                <a:srgbClr val="0F2145"/>
              </a:gs>
            </a:gsLst>
            <a:lin ang="5400000" scaled="1"/>
          </a:gradFill>
          <a:ln w="9525" algn="ctr">
            <a:noFill/>
            <a:miter lim="800000"/>
            <a:headEnd/>
            <a:tailEnd/>
          </a:ln>
          <a:effectLst/>
        </p:spPr>
        <p:txBody>
          <a:bodyPr wrap="none" anchor="ctr"/>
          <a:lstStyle/>
          <a:p>
            <a:endParaRPr lang="fa-IR" dirty="0"/>
          </a:p>
        </p:txBody>
      </p:sp>
      <p:sp>
        <p:nvSpPr>
          <p:cNvPr id="6" name="Oval 5">
            <a:hlinkClick r:id="rId2" action="ppaction://hlinksldjump"/>
          </p:cNvPr>
          <p:cNvSpPr/>
          <p:nvPr/>
        </p:nvSpPr>
        <p:spPr>
          <a:xfrm rot="1569067">
            <a:off x="6433321" y="1021469"/>
            <a:ext cx="1885347" cy="813009"/>
          </a:xfrm>
          <a:prstGeom prst="ellipse">
            <a:avLst/>
          </a:prstGeom>
          <a:solidFill>
            <a:srgbClr val="FF858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700" b="1" dirty="0" smtClean="0">
                <a:solidFill>
                  <a:schemeClr val="tx1"/>
                </a:solidFill>
                <a:cs typeface="B Nazanin" pitchFamily="2" charset="-78"/>
              </a:rPr>
              <a:t>سامانه</a:t>
            </a:r>
            <a:endParaRPr lang="en-US" sz="1700" b="1" dirty="0">
              <a:solidFill>
                <a:schemeClr val="tx1"/>
              </a:solidFill>
              <a:cs typeface="B Nazanin" pitchFamily="2" charset="-78"/>
            </a:endParaRPr>
          </a:p>
        </p:txBody>
      </p:sp>
      <p:cxnSp>
        <p:nvCxnSpPr>
          <p:cNvPr id="22" name="Straight Arrow Connector 21"/>
          <p:cNvCxnSpPr>
            <a:stCxn id="5" idx="0"/>
            <a:endCxn id="27" idx="0"/>
          </p:cNvCxnSpPr>
          <p:nvPr/>
        </p:nvCxnSpPr>
        <p:spPr>
          <a:xfrm rot="16200000" flipH="1">
            <a:off x="6987300" y="2129523"/>
            <a:ext cx="1023189" cy="14328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0"/>
            <a:endCxn id="30" idx="0"/>
          </p:cNvCxnSpPr>
          <p:nvPr/>
        </p:nvCxnSpPr>
        <p:spPr>
          <a:xfrm rot="16200000" flipH="1">
            <a:off x="6043739" y="3073084"/>
            <a:ext cx="2166197" cy="6887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0"/>
            <a:endCxn id="31" idx="0"/>
          </p:cNvCxnSpPr>
          <p:nvPr/>
        </p:nvCxnSpPr>
        <p:spPr>
          <a:xfrm rot="5400000">
            <a:off x="4772723" y="3562411"/>
            <a:ext cx="3237767" cy="7816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0"/>
            <a:endCxn id="28" idx="0"/>
          </p:cNvCxnSpPr>
          <p:nvPr/>
        </p:nvCxnSpPr>
        <p:spPr>
          <a:xfrm rot="5400000">
            <a:off x="3793443" y="2583131"/>
            <a:ext cx="3237767" cy="27402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0"/>
            <a:endCxn id="36" idx="0"/>
          </p:cNvCxnSpPr>
          <p:nvPr/>
        </p:nvCxnSpPr>
        <p:spPr>
          <a:xfrm rot="5400000">
            <a:off x="2757592" y="1547280"/>
            <a:ext cx="3237767" cy="481195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429520" y="3357562"/>
            <a:ext cx="1571636" cy="923330"/>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سامانه بازار گواهی راستین </a:t>
            </a:r>
            <a:r>
              <a:rPr lang="en-US" b="1" dirty="0" smtClean="0">
                <a:cs typeface="B Nazanin" pitchFamily="2" charset="-78"/>
              </a:rPr>
              <a:t>RCM</a:t>
            </a:r>
            <a:endParaRPr lang="en-US" b="1" dirty="0">
              <a:cs typeface="B Nazanin" pitchFamily="2" charset="-78"/>
            </a:endParaRPr>
          </a:p>
        </p:txBody>
      </p:sp>
      <p:sp>
        <p:nvSpPr>
          <p:cNvPr id="28" name="TextBox 27"/>
          <p:cNvSpPr txBox="1"/>
          <p:nvPr/>
        </p:nvSpPr>
        <p:spPr>
          <a:xfrm>
            <a:off x="3143240" y="5572140"/>
            <a:ext cx="1797920" cy="646331"/>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تبدیل </a:t>
            </a:r>
            <a:r>
              <a:rPr lang="fa-IR" b="1" dirty="0" err="1" smtClean="0">
                <a:cs typeface="B Nazanin" pitchFamily="2" charset="-78"/>
              </a:rPr>
              <a:t>دارائی</a:t>
            </a:r>
            <a:r>
              <a:rPr lang="fa-IR" b="1" dirty="0" smtClean="0">
                <a:cs typeface="B Nazanin" pitchFamily="2" charset="-78"/>
              </a:rPr>
              <a:t> به گواهی ضمانت</a:t>
            </a:r>
            <a:r>
              <a:rPr lang="en-US" b="1" dirty="0" smtClean="0">
                <a:cs typeface="B Nazanin" pitchFamily="2" charset="-78"/>
              </a:rPr>
              <a:t> MSS</a:t>
            </a:r>
            <a:r>
              <a:rPr lang="fa-IR" b="1" dirty="0" smtClean="0">
                <a:cs typeface="B Nazanin" pitchFamily="2" charset="-78"/>
              </a:rPr>
              <a:t> </a:t>
            </a:r>
            <a:endParaRPr lang="en-US" b="1" dirty="0" smtClean="0">
              <a:cs typeface="B Nazanin" pitchFamily="2" charset="-78"/>
            </a:endParaRPr>
          </a:p>
        </p:txBody>
      </p:sp>
      <p:sp>
        <p:nvSpPr>
          <p:cNvPr id="30" name="TextBox 29"/>
          <p:cNvSpPr txBox="1"/>
          <p:nvPr/>
        </p:nvSpPr>
        <p:spPr>
          <a:xfrm>
            <a:off x="6715140" y="4500570"/>
            <a:ext cx="1512168" cy="923330"/>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سامانه بازرسی و پایش عملیات </a:t>
            </a:r>
            <a:r>
              <a:rPr lang="en-US" b="1" dirty="0" smtClean="0">
                <a:cs typeface="B Nazanin" pitchFamily="2" charset="-78"/>
              </a:rPr>
              <a:t>OCM</a:t>
            </a:r>
          </a:p>
        </p:txBody>
      </p:sp>
      <p:sp>
        <p:nvSpPr>
          <p:cNvPr id="31" name="TextBox 30"/>
          <p:cNvSpPr txBox="1"/>
          <p:nvPr/>
        </p:nvSpPr>
        <p:spPr>
          <a:xfrm>
            <a:off x="5143504" y="5572140"/>
            <a:ext cx="1714512" cy="646331"/>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سامانه ثبت وثیقه </a:t>
            </a:r>
            <a:r>
              <a:rPr lang="en-US" b="1" dirty="0" smtClean="0">
                <a:cs typeface="B Nazanin" pitchFamily="2" charset="-78"/>
              </a:rPr>
              <a:t> CRS</a:t>
            </a:r>
            <a:r>
              <a:rPr lang="fa-IR" b="1" dirty="0" smtClean="0">
                <a:cs typeface="B Nazanin" pitchFamily="2" charset="-78"/>
              </a:rPr>
              <a:t> </a:t>
            </a:r>
            <a:endParaRPr lang="en-US" b="1" dirty="0" smtClean="0">
              <a:cs typeface="B Nazanin" pitchFamily="2" charset="-78"/>
            </a:endParaRPr>
          </a:p>
        </p:txBody>
      </p:sp>
      <p:sp>
        <p:nvSpPr>
          <p:cNvPr id="33" name="TextBox 32"/>
          <p:cNvSpPr txBox="1"/>
          <p:nvPr/>
        </p:nvSpPr>
        <p:spPr>
          <a:xfrm>
            <a:off x="142844" y="4429132"/>
            <a:ext cx="1512168" cy="923330"/>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سامانه تسویه اوراق بدون کاغذ </a:t>
            </a:r>
            <a:r>
              <a:rPr lang="fa-IR" b="1" dirty="0" err="1" smtClean="0">
                <a:cs typeface="B Nazanin" pitchFamily="2" charset="-78"/>
              </a:rPr>
              <a:t>غیرربوی</a:t>
            </a:r>
            <a:r>
              <a:rPr lang="fa-IR" b="1" dirty="0" smtClean="0">
                <a:cs typeface="B Nazanin" pitchFamily="2" charset="-78"/>
              </a:rPr>
              <a:t> </a:t>
            </a:r>
            <a:r>
              <a:rPr lang="en-US" b="1" dirty="0" smtClean="0">
                <a:cs typeface="B Nazanin" pitchFamily="2" charset="-78"/>
              </a:rPr>
              <a:t>NSSSS</a:t>
            </a:r>
          </a:p>
        </p:txBody>
      </p:sp>
      <p:sp>
        <p:nvSpPr>
          <p:cNvPr id="34" name="TextBox 33"/>
          <p:cNvSpPr txBox="1"/>
          <p:nvPr/>
        </p:nvSpPr>
        <p:spPr>
          <a:xfrm>
            <a:off x="0" y="3429000"/>
            <a:ext cx="1512168" cy="646331"/>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سامانه کشف </a:t>
            </a:r>
            <a:r>
              <a:rPr lang="fa-IR" b="1" dirty="0" err="1" smtClean="0">
                <a:cs typeface="B Nazanin" pitchFamily="2" charset="-78"/>
              </a:rPr>
              <a:t>پولشوئی</a:t>
            </a:r>
            <a:r>
              <a:rPr lang="en-US" b="1" dirty="0" smtClean="0">
                <a:cs typeface="B Nazanin" pitchFamily="2" charset="-78"/>
              </a:rPr>
              <a:t> MLD</a:t>
            </a:r>
            <a:r>
              <a:rPr lang="fa-IR" b="1" dirty="0" smtClean="0">
                <a:cs typeface="B Nazanin" pitchFamily="2" charset="-78"/>
              </a:rPr>
              <a:t> </a:t>
            </a:r>
            <a:endParaRPr lang="en-US" b="1" dirty="0" smtClean="0">
              <a:cs typeface="B Nazanin" pitchFamily="2" charset="-78"/>
            </a:endParaRPr>
          </a:p>
        </p:txBody>
      </p:sp>
      <p:sp>
        <p:nvSpPr>
          <p:cNvPr id="36" name="TextBox 35"/>
          <p:cNvSpPr txBox="1"/>
          <p:nvPr/>
        </p:nvSpPr>
        <p:spPr>
          <a:xfrm>
            <a:off x="1071538" y="5572140"/>
            <a:ext cx="1797920" cy="646331"/>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پروتکل برداشت بین بانکی </a:t>
            </a:r>
            <a:r>
              <a:rPr lang="en-US" b="1" dirty="0" smtClean="0">
                <a:cs typeface="B Nazanin" pitchFamily="2" charset="-78"/>
              </a:rPr>
              <a:t>IWP</a:t>
            </a:r>
          </a:p>
        </p:txBody>
      </p:sp>
      <p:cxnSp>
        <p:nvCxnSpPr>
          <p:cNvPr id="42" name="Straight Arrow Connector 41"/>
          <p:cNvCxnSpPr>
            <a:stCxn id="5" idx="0"/>
          </p:cNvCxnSpPr>
          <p:nvPr/>
        </p:nvCxnSpPr>
        <p:spPr>
          <a:xfrm rot="5400000">
            <a:off x="2808178" y="454858"/>
            <a:ext cx="2094759" cy="58537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 idx="0"/>
            <a:endCxn id="34" idx="0"/>
          </p:cNvCxnSpPr>
          <p:nvPr/>
        </p:nvCxnSpPr>
        <p:spPr>
          <a:xfrm rot="5400000">
            <a:off x="3221955" y="-131497"/>
            <a:ext cx="1094627" cy="60263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Left Arrow 18">
            <a:hlinkClick r:id="rId3" action="ppaction://hlinksldjump"/>
          </p:cNvPr>
          <p:cNvSpPr/>
          <p:nvPr/>
        </p:nvSpPr>
        <p:spPr>
          <a:xfrm>
            <a:off x="142876" y="5643578"/>
            <a:ext cx="571472"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68415965"/>
      </p:ext>
    </p:extLst>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3"/>
          <p:cNvSpPr>
            <a:spLocks noGrp="1"/>
          </p:cNvSpPr>
          <p:nvPr>
            <p:ph type="title" idx="4294967295"/>
          </p:nvPr>
        </p:nvSpPr>
        <p:spPr>
          <a:xfrm>
            <a:off x="6754978" y="1120761"/>
            <a:ext cx="1837408" cy="758825"/>
          </a:xfrm>
        </p:spPr>
        <p:txBody>
          <a:bodyPr>
            <a:normAutofit/>
          </a:bodyPr>
          <a:lstStyle/>
          <a:p>
            <a:pPr rtl="1"/>
            <a:r>
              <a:rPr lang="fa-IR" sz="3000" b="1" dirty="0" smtClean="0">
                <a:solidFill>
                  <a:srgbClr val="C00000"/>
                </a:solidFill>
                <a:cs typeface="B Titr" panose="00000700000000000000" pitchFamily="2" charset="-78"/>
              </a:rPr>
              <a:t>ارکان </a:t>
            </a:r>
            <a:r>
              <a:rPr lang="en-US" sz="3000" b="1" dirty="0" smtClean="0">
                <a:solidFill>
                  <a:srgbClr val="C00000"/>
                </a:solidFill>
                <a:cs typeface="B Nazanin" pitchFamily="2" charset="-78"/>
              </a:rPr>
              <a:t>PLS</a:t>
            </a:r>
            <a:endParaRPr lang="fa-IR" sz="3000" b="1" dirty="0" smtClean="0">
              <a:solidFill>
                <a:srgbClr val="C00000"/>
              </a:solidFill>
              <a:cs typeface="B Nazanin" pitchFamily="2" charset="-78"/>
            </a:endParaRPr>
          </a:p>
        </p:txBody>
      </p:sp>
      <p:sp>
        <p:nvSpPr>
          <p:cNvPr id="5" name="Isosceles Triangle 4"/>
          <p:cNvSpPr/>
          <p:nvPr/>
        </p:nvSpPr>
        <p:spPr>
          <a:xfrm rot="10800000" flipV="1">
            <a:off x="214282" y="1752600"/>
            <a:ext cx="8472518" cy="4676796"/>
          </a:xfrm>
          <a:prstGeom prst="triangle">
            <a:avLst>
              <a:gd name="adj" fmla="val 50459"/>
            </a:avLst>
          </a:prstGeom>
          <a:gradFill>
            <a:gsLst>
              <a:gs pos="0">
                <a:schemeClr val="accent5">
                  <a:lumMod val="40000"/>
                  <a:lumOff val="6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endParaRPr lang="fa-IR"/>
          </a:p>
        </p:txBody>
      </p:sp>
      <p:sp>
        <p:nvSpPr>
          <p:cNvPr id="6" name="Oval 5"/>
          <p:cNvSpPr/>
          <p:nvPr/>
        </p:nvSpPr>
        <p:spPr>
          <a:xfrm>
            <a:off x="3581400" y="2436015"/>
            <a:ext cx="1714512" cy="1071570"/>
          </a:xfrm>
          <a:prstGeom prst="ellipse">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2400" dirty="0" err="1">
                <a:solidFill>
                  <a:schemeClr val="tx1"/>
                </a:solidFill>
                <a:latin typeface="IranNastaliq" pitchFamily="18" charset="0"/>
                <a:cs typeface="B Titr" pitchFamily="2" charset="-78"/>
              </a:rPr>
              <a:t>بانك</a:t>
            </a:r>
          </a:p>
        </p:txBody>
      </p:sp>
      <p:sp>
        <p:nvSpPr>
          <p:cNvPr id="7" name="Oval 6"/>
          <p:cNvSpPr/>
          <p:nvPr/>
        </p:nvSpPr>
        <p:spPr>
          <a:xfrm>
            <a:off x="1428728" y="5214950"/>
            <a:ext cx="1928826" cy="1071570"/>
          </a:xfrm>
          <a:prstGeom prst="ellipse">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2400" dirty="0">
                <a:solidFill>
                  <a:schemeClr val="tx1"/>
                </a:solidFill>
                <a:latin typeface="IranNastaliq" pitchFamily="18" charset="0"/>
                <a:cs typeface="B Titr" pitchFamily="2" charset="-78"/>
              </a:rPr>
              <a:t>سپرده‌گذار</a:t>
            </a:r>
          </a:p>
        </p:txBody>
      </p:sp>
      <p:sp>
        <p:nvSpPr>
          <p:cNvPr id="8" name="Oval 7"/>
          <p:cNvSpPr/>
          <p:nvPr/>
        </p:nvSpPr>
        <p:spPr>
          <a:xfrm>
            <a:off x="5857884" y="5286388"/>
            <a:ext cx="1785950" cy="1000132"/>
          </a:xfrm>
          <a:prstGeom prst="ellipse">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2400" dirty="0" err="1">
                <a:solidFill>
                  <a:schemeClr val="tx1"/>
                </a:solidFill>
                <a:latin typeface="IranNastaliq" pitchFamily="18" charset="0"/>
                <a:cs typeface="B Titr" pitchFamily="2" charset="-78"/>
              </a:rPr>
              <a:t>مجري</a:t>
            </a:r>
            <a:endParaRPr lang="fa-IR" sz="2400" dirty="0">
              <a:solidFill>
                <a:schemeClr val="tx1"/>
              </a:solidFill>
              <a:latin typeface="IranNastaliq" pitchFamily="18" charset="0"/>
              <a:cs typeface="B Titr" pitchFamily="2" charset="-78"/>
            </a:endParaRPr>
          </a:p>
        </p:txBody>
      </p:sp>
      <p:sp>
        <p:nvSpPr>
          <p:cNvPr id="9" name="Oval 8"/>
          <p:cNvSpPr/>
          <p:nvPr/>
        </p:nvSpPr>
        <p:spPr>
          <a:xfrm>
            <a:off x="2514600" y="3424230"/>
            <a:ext cx="2023407" cy="1862158"/>
          </a:xfrm>
          <a:prstGeom prst="ellipse">
            <a:avLst/>
          </a:prstGeom>
          <a:solidFill>
            <a:srgbClr val="FFFF00"/>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3600" dirty="0" err="1">
                <a:solidFill>
                  <a:schemeClr val="tx1"/>
                </a:solidFill>
                <a:latin typeface="IranNastaliq" pitchFamily="18" charset="0"/>
                <a:cs typeface="B Titr" pitchFamily="2" charset="-78"/>
              </a:rPr>
              <a:t>امين</a:t>
            </a:r>
          </a:p>
        </p:txBody>
      </p:sp>
      <p:sp>
        <p:nvSpPr>
          <p:cNvPr id="10" name="Oval 9"/>
          <p:cNvSpPr/>
          <p:nvPr/>
        </p:nvSpPr>
        <p:spPr>
          <a:xfrm>
            <a:off x="3357554" y="990600"/>
            <a:ext cx="2286016" cy="857256"/>
          </a:xfrm>
          <a:prstGeom prst="ellipse">
            <a:avLst/>
          </a:prstGeom>
          <a:solidFill>
            <a:schemeClr val="accent5"/>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2400" dirty="0" err="1">
                <a:solidFill>
                  <a:schemeClr val="tx1"/>
                </a:solidFill>
                <a:latin typeface="IranNastaliq" pitchFamily="18" charset="0"/>
                <a:cs typeface="B Titr" pitchFamily="2" charset="-78"/>
              </a:rPr>
              <a:t>حكميت</a:t>
            </a:r>
            <a:endParaRPr lang="fa-IR" sz="2400" dirty="0">
              <a:solidFill>
                <a:schemeClr val="tx1"/>
              </a:solidFill>
              <a:latin typeface="IranNastaliq" pitchFamily="18" charset="0"/>
              <a:cs typeface="B Titr" pitchFamily="2" charset="-78"/>
            </a:endParaRPr>
          </a:p>
        </p:txBody>
      </p:sp>
      <p:pic>
        <p:nvPicPr>
          <p:cNvPr id="13"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
        <p:nvSpPr>
          <p:cNvPr id="12" name="Oval 11"/>
          <p:cNvSpPr/>
          <p:nvPr/>
        </p:nvSpPr>
        <p:spPr>
          <a:xfrm>
            <a:off x="4610088" y="3424230"/>
            <a:ext cx="1866912" cy="1790720"/>
          </a:xfrm>
          <a:prstGeom prst="ellipse">
            <a:avLst/>
          </a:prstGeom>
          <a:solidFill>
            <a:srgbClr val="FFFF00"/>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3600" dirty="0">
                <a:solidFill>
                  <a:schemeClr val="tx1"/>
                </a:solidFill>
                <a:latin typeface="IranNastaliq" pitchFamily="18" charset="0"/>
                <a:cs typeface="B Titr" pitchFamily="2" charset="-78"/>
              </a:rPr>
              <a:t>ارزیاب</a:t>
            </a:r>
          </a:p>
        </p:txBody>
      </p:sp>
    </p:spTree>
    <p:extLst>
      <p:ext uri="{BB962C8B-B14F-4D97-AF65-F5344CB8AC3E}">
        <p14:creationId xmlns:p14="http://schemas.microsoft.com/office/powerpoint/2010/main" val="1378993765"/>
      </p:ext>
    </p:extLst>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3"/>
          <p:cNvSpPr>
            <a:spLocks noGrp="1"/>
          </p:cNvSpPr>
          <p:nvPr>
            <p:ph type="title" idx="4294967295"/>
          </p:nvPr>
        </p:nvSpPr>
        <p:spPr>
          <a:xfrm>
            <a:off x="6149860" y="838200"/>
            <a:ext cx="2701504" cy="758825"/>
          </a:xfrm>
        </p:spPr>
        <p:txBody>
          <a:bodyPr>
            <a:normAutofit/>
          </a:bodyPr>
          <a:lstStyle/>
          <a:p>
            <a:pPr rtl="1"/>
            <a:r>
              <a:rPr lang="fa-IR" sz="3000" b="1" i="1" dirty="0" smtClean="0">
                <a:solidFill>
                  <a:srgbClr val="C00000"/>
                </a:solidFill>
                <a:cs typeface="B Nazanin" pitchFamily="2" charset="-78"/>
              </a:rPr>
              <a:t>ابزارهای مالی </a:t>
            </a:r>
            <a:r>
              <a:rPr lang="en-US" sz="3000" b="1" i="1" dirty="0" smtClean="0">
                <a:solidFill>
                  <a:srgbClr val="C00000"/>
                </a:solidFill>
                <a:cs typeface="B Nazanin" pitchFamily="2" charset="-78"/>
              </a:rPr>
              <a:t>PLS</a:t>
            </a:r>
            <a:endParaRPr lang="fa-IR" sz="3000" b="1" i="1" dirty="0" smtClean="0">
              <a:solidFill>
                <a:srgbClr val="C00000"/>
              </a:solidFill>
              <a:cs typeface="B Nazanin" pitchFamily="2" charset="-78"/>
            </a:endParaRPr>
          </a:p>
        </p:txBody>
      </p:sp>
      <p:sp>
        <p:nvSpPr>
          <p:cNvPr id="5" name="Rectangle 4"/>
          <p:cNvSpPr/>
          <p:nvPr/>
        </p:nvSpPr>
        <p:spPr>
          <a:xfrm>
            <a:off x="251520" y="1052736"/>
            <a:ext cx="8568952" cy="5755422"/>
          </a:xfrm>
          <a:prstGeom prst="rect">
            <a:avLst/>
          </a:prstGeom>
        </p:spPr>
        <p:txBody>
          <a:bodyPr wrap="square">
            <a:spAutoFit/>
          </a:bodyPr>
          <a:lstStyle/>
          <a:p>
            <a:pPr algn="r" rtl="1">
              <a:lnSpc>
                <a:spcPct val="200000"/>
              </a:lnSpc>
            </a:pPr>
            <a:r>
              <a:rPr lang="fa-IR" sz="2200" b="1" u="sng" dirty="0" smtClean="0">
                <a:solidFill>
                  <a:srgbClr val="C00000"/>
                </a:solidFill>
                <a:cs typeface="B Nazanin" pitchFamily="2" charset="-78"/>
              </a:rPr>
              <a:t>گواهي مشاركت: </a:t>
            </a:r>
            <a:r>
              <a:rPr lang="fa-IR" sz="2000" b="1" dirty="0" smtClean="0">
                <a:cs typeface="B Nazanin" pitchFamily="2" charset="-78"/>
              </a:rPr>
              <a:t>برگه‌هاي بي‌نامي است كه به قيمت اسمي مشخص و براي مدت زمان اجراي طرح سرمايه‌گذاري توسط شعبة بانكداري مشاركت در سود و زيان منتشر مي‌شود. دارندگان اين برگه‌ها به نسبت قيمت اسمي و مدت زمان مشاركت، در سود حاصل از اجراي طرح مربوطه شريك مي‌باشند. </a:t>
            </a:r>
          </a:p>
          <a:p>
            <a:pPr algn="r" rtl="1">
              <a:lnSpc>
                <a:spcPct val="200000"/>
              </a:lnSpc>
            </a:pPr>
            <a:r>
              <a:rPr lang="fa-IR" sz="2200" b="1" u="sng" dirty="0" smtClean="0">
                <a:solidFill>
                  <a:srgbClr val="C00000"/>
                </a:solidFill>
                <a:cs typeface="B Nazanin" pitchFamily="2" charset="-78"/>
              </a:rPr>
              <a:t>گواهي پذيره: </a:t>
            </a:r>
            <a:r>
              <a:rPr lang="fa-IR" sz="2000" b="1" dirty="0" smtClean="0">
                <a:cs typeface="B Nazanin" pitchFamily="2" charset="-78"/>
              </a:rPr>
              <a:t>برگه‌هاي بي نامي است كه به قيمت اسمي مشخص و براي مدت زمان اجراي طرح پايان ناپذير سرمايه‌گذاري توسط شعبه بانكداري مشاركت در سود و زيان منتشر مي‌شود. دارندگان اين برگه‌ها به نسبت مبلغ پرداختي و مدت زمان مشاركت از مالكيت سرمايه شركت در قالب سهام برخوردار خواهند گرديد.گواهي مشاركت/پذيره قابل خريد و فروش در بازارهاي ثانويه در محيط اينترنت و بانكها و بورس مي‌باشد</a:t>
            </a:r>
          </a:p>
        </p:txBody>
      </p:sp>
      <p:sp>
        <p:nvSpPr>
          <p:cNvPr id="7" name="Slide Number Placeholder 6"/>
          <p:cNvSpPr>
            <a:spLocks noGrp="1"/>
          </p:cNvSpPr>
          <p:nvPr>
            <p:ph type="sldNum" sz="quarter" idx="12"/>
          </p:nvPr>
        </p:nvSpPr>
        <p:spPr/>
        <p:txBody>
          <a:bodyPr/>
          <a:lstStyle/>
          <a:p>
            <a:fld id="{AEA206E8-F2F5-4976-9621-DE55999036D4}" type="slidenum">
              <a:rPr lang="en-US" smtClean="0"/>
              <a:pPr/>
              <a:t>16</a:t>
            </a:fld>
            <a:endParaRPr lang="en-US"/>
          </a:p>
        </p:txBody>
      </p:sp>
      <p:pic>
        <p:nvPicPr>
          <p:cNvPr id="9"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217042751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3"/>
          <p:cNvSpPr>
            <a:spLocks noGrp="1"/>
          </p:cNvSpPr>
          <p:nvPr>
            <p:ph type="title" idx="4294967295"/>
          </p:nvPr>
        </p:nvSpPr>
        <p:spPr>
          <a:xfrm>
            <a:off x="6156176" y="908720"/>
            <a:ext cx="2701504" cy="758825"/>
          </a:xfrm>
        </p:spPr>
        <p:txBody>
          <a:bodyPr>
            <a:normAutofit/>
          </a:bodyPr>
          <a:lstStyle/>
          <a:p>
            <a:pPr rtl="1"/>
            <a:r>
              <a:rPr lang="fa-IR" sz="3000" b="1" i="1" dirty="0" smtClean="0">
                <a:solidFill>
                  <a:srgbClr val="C00000"/>
                </a:solidFill>
                <a:cs typeface="B Nazanin" pitchFamily="2" charset="-78"/>
              </a:rPr>
              <a:t>سپرده گذار</a:t>
            </a:r>
          </a:p>
        </p:txBody>
      </p:sp>
      <p:sp>
        <p:nvSpPr>
          <p:cNvPr id="5" name="Rectangle 4"/>
          <p:cNvSpPr/>
          <p:nvPr/>
        </p:nvSpPr>
        <p:spPr>
          <a:xfrm>
            <a:off x="683568" y="1430774"/>
            <a:ext cx="7920880" cy="3093154"/>
          </a:xfrm>
          <a:prstGeom prst="rect">
            <a:avLst/>
          </a:prstGeom>
        </p:spPr>
        <p:txBody>
          <a:bodyPr wrap="square">
            <a:spAutoFit/>
          </a:bodyPr>
          <a:lstStyle/>
          <a:p>
            <a:pPr algn="r" rtl="1">
              <a:lnSpc>
                <a:spcPct val="200000"/>
              </a:lnSpc>
              <a:spcBef>
                <a:spcPts val="1200"/>
              </a:spcBef>
              <a:spcAft>
                <a:spcPts val="1200"/>
              </a:spcAft>
            </a:pPr>
            <a:r>
              <a:rPr lang="fa-IR" sz="2000" b="1" dirty="0" smtClean="0">
                <a:cs typeface="B Nazanin" pitchFamily="2" charset="-78"/>
              </a:rPr>
              <a:t>سپرده‌گذار اعم از اشخاص حقيقي يا حقوقي با مراجعه به پورتال اطلاع رساني سامانه اينترنتي بازار ثانويه گواهي‌هاي مشارکت/پذيره يا پس از مراجعه به يکي از شعب مجري طرح مشارکت در سود و زيان و مشاوره با کارشناس مربوطه در باجه اطلاع رساني با انواع محصولات مشارکت، شرايط و مقررات سپرده‌گذاري و انصراف آشنايي کامل پيدا نموده و يکي از محصولات مشارکت را انتخاب مي‌نمايد</a:t>
            </a: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732961756"/>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105138"/>
            <a:ext cx="8352928" cy="5132174"/>
          </a:xfrm>
          <a:prstGeom prst="rect">
            <a:avLst/>
          </a:prstGeom>
        </p:spPr>
        <p:txBody>
          <a:bodyPr wrap="square">
            <a:spAutoFit/>
          </a:bodyPr>
          <a:lstStyle/>
          <a:p>
            <a:pPr algn="r" rtl="1">
              <a:lnSpc>
                <a:spcPct val="150000"/>
              </a:lnSpc>
              <a:spcBef>
                <a:spcPts val="1200"/>
              </a:spcBef>
              <a:spcAft>
                <a:spcPts val="1200"/>
              </a:spcAft>
              <a:buClr>
                <a:srgbClr val="FF0000"/>
              </a:buClr>
              <a:buFont typeface="Wingdings" pitchFamily="2" charset="2"/>
              <a:buChar char="v"/>
            </a:pPr>
            <a:r>
              <a:rPr lang="fa-IR" sz="2000" b="1" dirty="0" smtClean="0">
                <a:cs typeface="B Nazanin" pitchFamily="2" charset="-78"/>
              </a:rPr>
              <a:t>مجري شخصيتي است حقوقي که سهم الشرکه نقدي و غيرنقدي خود را به نحو مشاع طبق قرارداد مشخص با سهم الشرکه سپرده‌گذار به واسطه‌گري بانک درآميخته تا فعاليت سرمايه گذاري مشترکي را ترتيب دهد</a:t>
            </a:r>
          </a:p>
          <a:p>
            <a:pPr algn="r" rtl="1">
              <a:lnSpc>
                <a:spcPct val="150000"/>
              </a:lnSpc>
              <a:spcBef>
                <a:spcPts val="1200"/>
              </a:spcBef>
              <a:spcAft>
                <a:spcPts val="1200"/>
              </a:spcAft>
              <a:buClr>
                <a:srgbClr val="FF0000"/>
              </a:buClr>
              <a:buFont typeface="Wingdings" pitchFamily="2" charset="2"/>
              <a:buChar char="v"/>
            </a:pPr>
            <a:r>
              <a:rPr lang="fa-IR" sz="2000" b="1" dirty="0" smtClean="0">
                <a:cs typeface="B Nazanin" pitchFamily="2" charset="-78"/>
              </a:rPr>
              <a:t>بانك براساس عقد مشاركت مدني با مجري يا مجريان وارد معامله خواهد شد و با اخذ جعل يا حق‌العمل منابع سپرده‌اي را تجهيز و به مجري تخصيص مي‌دهد. </a:t>
            </a:r>
          </a:p>
          <a:p>
            <a:pPr algn="r" rtl="1">
              <a:lnSpc>
                <a:spcPct val="150000"/>
              </a:lnSpc>
              <a:spcBef>
                <a:spcPts val="1200"/>
              </a:spcBef>
              <a:spcAft>
                <a:spcPts val="1200"/>
              </a:spcAft>
              <a:buClr>
                <a:srgbClr val="FF0000"/>
              </a:buClr>
              <a:buFont typeface="Wingdings" pitchFamily="2" charset="2"/>
              <a:buChar char="v"/>
            </a:pPr>
            <a:r>
              <a:rPr lang="fa-IR" sz="2000" b="1" dirty="0" smtClean="0">
                <a:cs typeface="B Nazanin" pitchFamily="2" charset="-78"/>
              </a:rPr>
              <a:t>مجري موظف است همکاري لازم با واحدهاي نظارتي بانک يا شرکتهاي نظارتي مشخص شده از طرف بانک داشته باشد. </a:t>
            </a:r>
          </a:p>
          <a:p>
            <a:pPr algn="r" rtl="1">
              <a:lnSpc>
                <a:spcPct val="150000"/>
              </a:lnSpc>
              <a:spcBef>
                <a:spcPts val="1200"/>
              </a:spcBef>
              <a:spcAft>
                <a:spcPts val="1200"/>
              </a:spcAft>
              <a:buClr>
                <a:srgbClr val="FF0000"/>
              </a:buClr>
              <a:buFont typeface="Wingdings" pitchFamily="2" charset="2"/>
              <a:buChar char="v"/>
            </a:pPr>
            <a:r>
              <a:rPr lang="fa-IR" sz="2000" b="1" dirty="0" smtClean="0">
                <a:cs typeface="B Nazanin" pitchFamily="2" charset="-78"/>
              </a:rPr>
              <a:t>هرگونه تاخير در اجراي زمانبندي طرح مستلزم رعايت مفاد دستورالعملهاي مصوب بانک در اين ارتباط مي‌باشد.</a:t>
            </a:r>
          </a:p>
        </p:txBody>
      </p:sp>
      <p:sp>
        <p:nvSpPr>
          <p:cNvPr id="5" name="Title 103"/>
          <p:cNvSpPr>
            <a:spLocks noGrp="1"/>
          </p:cNvSpPr>
          <p:nvPr>
            <p:ph type="title" idx="4294967295"/>
          </p:nvPr>
        </p:nvSpPr>
        <p:spPr>
          <a:xfrm>
            <a:off x="6228184" y="437927"/>
            <a:ext cx="2701504" cy="758825"/>
          </a:xfrm>
        </p:spPr>
        <p:txBody>
          <a:bodyPr>
            <a:normAutofit/>
          </a:bodyPr>
          <a:lstStyle/>
          <a:p>
            <a:pPr rtl="1"/>
            <a:r>
              <a:rPr lang="fa-IR" sz="3000" b="1" i="1" dirty="0" smtClean="0">
                <a:solidFill>
                  <a:srgbClr val="C00000"/>
                </a:solidFill>
                <a:cs typeface="B Nazanin" pitchFamily="2" charset="-78"/>
              </a:rPr>
              <a:t>مجری</a:t>
            </a: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1743244594"/>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2093890622"/>
              </p:ext>
            </p:extLst>
          </p:nvPr>
        </p:nvGraphicFramePr>
        <p:xfrm>
          <a:off x="0" y="990600"/>
          <a:ext cx="9144000" cy="5257800"/>
        </p:xfrm>
        <a:graphic>
          <a:graphicData uri="http://schemas.openxmlformats.org/presentationml/2006/ole">
            <mc:AlternateContent xmlns:mc="http://schemas.openxmlformats.org/markup-compatibility/2006">
              <mc:Choice xmlns:v="urn:schemas-microsoft-com:vml" Requires="v">
                <p:oleObj spid="_x0000_s2063" name="Visio" r:id="rId3" imgW="10069592" imgH="5938361" progId="">
                  <p:embed/>
                </p:oleObj>
              </mc:Choice>
              <mc:Fallback>
                <p:oleObj name="Visio" r:id="rId3" imgW="10069592" imgH="593836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9144000" cy="5257800"/>
                      </a:xfrm>
                      <a:prstGeom prst="rect">
                        <a:avLst/>
                      </a:prstGeom>
                      <a:solidFill>
                        <a:srgbClr val="FF99CC">
                          <a:alpha val="25000"/>
                        </a:srgbClr>
                      </a:solidFill>
                      <a:ln w="25400">
                        <a:solidFill>
                          <a:srgbClr val="FF00FF"/>
                        </a:solidFill>
                        <a:prstDash val="dash"/>
                        <a:miter lim="800000"/>
                        <a:headEnd/>
                        <a:tailEnd/>
                      </a:ln>
                    </p:spPr>
                  </p:pic>
                </p:oleObj>
              </mc:Fallback>
            </mc:AlternateContent>
          </a:graphicData>
        </a:graphic>
      </p:graphicFrame>
      <p:pic>
        <p:nvPicPr>
          <p:cNvPr id="6" name="Picture 3" descr="C:\Users\Vaio\Desktop\BMI_logo__7cb61e1a0d[1].png"/>
          <p:cNvPicPr>
            <a:picLocks noChangeAspect="1" noChangeArrowheads="1"/>
          </p:cNvPicPr>
          <p:nvPr/>
        </p:nvPicPr>
        <p:blipFill>
          <a:blip r:embed="rId5"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754653141"/>
      </p:ext>
    </p:extLst>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39F343-7CCD-4150-9A72-07B355E91287}" type="slidenum">
              <a:rPr lang="en-US" smtClean="0"/>
              <a:t>2</a:t>
            </a:fld>
            <a:endParaRPr lang="en-US"/>
          </a:p>
        </p:txBody>
      </p:sp>
      <p:sp>
        <p:nvSpPr>
          <p:cNvPr id="6" name="AutoShape 2" descr="data:image/jpeg;base64,/9j/4AAQSkZJRgABAQAAAQABAAD/2wCEAAkGBhMSERUUExQVFRUUGBcXGBcYGBgdFhccGBgXFxcWFxoYHSYeFxkjGRQUHy8gIycpLCwsFR4xNTAqNSYrLCkBCQoKDgwOGg8PGiwkHyQsKSwsKSwsLCksLCwuLCwsLCwsLCwtLCwsLCwsLCwsLCksLCwsLCwsLCwsLCwsLCwsLP/AABEIAGwB1AMBIgACEQEDEQH/xAAcAAACAgMBAQAAAAAAAAAAAAADBAIFAQYHAAj/xABHEAACAQIDBAcECAUDAgQHAAABAgMAEQQSIQUxQVEGEyJhcYGRMqGx8AcUI0JSwdHhM2JygvEVkqIWQySjsuMXNFNUY5OU/8QAGwEAAgMBAQEAAAAAAAAAAAAAAgMBBAUGAAf/xAAyEQABBAEDAQUHBAIDAAAAAAABAAIDESEEEjFBEzJRYZEFFHGhseHwBiKBwTNSotHx/9oADAMBAAIRAxEAPwDsDPQJJbVGRxvveoIL7riskyWUBQ73+TRVh01JqYe1Tjw5NS0Wl7UKNOVFEYGppgYduAAqP+mX9pvT96shjvBe2nolZMbyobyk7z82/enThoV3kHxP5CpfWYV3AeQotp6lAWHqVVuSRx+RUVhfgrehqzfa6jcp91QO2T+D1P7UYA8UksZ1clYcM/slGse7cedCfZ8g+6T4U+drN+Ee+pw7TLaWAPDlTAAh7OJ2LKqvqMn4G9K8cC/EW8f2qwk20V9oKNbam2vLWpHbdt6+h/ajCUYYeriq5YFXUsfIW95/So/WlU9hbH8R1Pvq0/1WJvaU+YBqPUYd9xAPcSPcaYD4qDCD/ic3+1XyYjU3PPf4+PzehviSu4kb/dVnJsX8LX8b/Eb6q8Zs+RdSNOY1A/SmMIKrTxzMFkIke0efqKYWZW7/AI/qKpiKnCDztanbAqjdS66OVcKP5j4UKWBSd5B86TXHlTZtRz4+m6nYcUCNCD88qjaRlWGzMf8AtQkYrv3cxw8f8UdJb+HiLVIG/Hy/feKA8ak2sVPP50NTdpg/bwU0rcuFeaXv+fzpRnyi1yfDd58RWUmv8/N69t6o+06JkH5+fzorncBS0baijZu1QlNacKWfgK9nPGoRtrrUpX4V5MBwpg2Pcai++ok6CsytrUUitZD0VRfXhQI1v4UdTfdoKFyYzKyTyqSx86yEA76mKC04BeFTtWMwFLy4y26oAJR2BymWcDfSs2Otu9TSmKxFhdjVRiMWW7hyp0cNpTpa4Ts20ixsD5/pypYyd/zz8KVUk7qMtzoLE+dv0qztDUrcSoTP+Rt40JpDTaYAk3c+Q30ykKruH61O4BEAVWDCueFvHSirszm3oP1p9mqBahLymgJYbOTvPn+lZ+pJ+H40YtUS1DZTQEM4ZLWyix8aiuBTl32ubel6mWrAblXrKa1Bk2cvBjx0Ovr3frS/1Z0JUNmQ71JsfEd4qyLeAPnYflSshIOtRZ4T2qtxmFZdbG3A8P27x8aQMpG4kev5bvLzArYocTbQ7j7u+hYrZSNvFieI93j8+ch1YKtxurBVLHigR2ma/jb0I0bz1pd9O0jEkcgQ3nYWNSxmzGW+XtD3+Y4+I17qQ+vsvZ5cD7Q/pPEd1T8FpRtvuq3wm27jK+8X13XG/UcCDxGlW0G07C5bMviL+C241pzY9WW7knwFiOV/8+dT2dHnYsrZFB1a9ye4g6E+OvfQFqse7tIs4XRMPj2IuLan728d1eqiw+2IwLdo243Av362r1K2Kg7Sm+6ttiwLHeP0ptcBzPpWRjCTYC1RlktvJNYjGRNFjK59TZI01P6mhNtUbgvrS8+vrQZlAFedM4d3AQEnojS49zuNvAUpJIx3knxNSSpZefD9qDc53JSHElCiGtECePdb533qfz4VAvzAPzx/emtFJZFLzjT1/fyvQ69LiAN58uPp8+VKvj+Q8z8/PfTA4JDnAJu1YzW13VXviXPG3hp8/PhSGOxYjR3bcisxPcoufh87qYHJBkzQGVzr6SduDEY11DXEIEa66XAu/wDyJHkKoNn9McThtI5nAH3D2l/2tcDyqolxDM7Od7EsfEm595ojoHHfwPPuNUyadutfUo4Wv0zYS0HaAKIsH7rfdm/TKRYYiAN/NGbH/axIPqK2nZ30i4KawWTKT917KfebHyNcNeO2hFRy1bZO4LnNV7Dgky0bT5ceh/ql9Nx7WANwXt3buFjodRanIekgAOfUDusdToDw3V8z7O29iMP/AApWUDhfs/7TofStr2X9Kkw0miSQDinYbvNtVJ8hVhs7D3ljS+yNbD/hcHDw4PocfNdyD4afcQGPeA36GlMRsh0Nx2hzG/zFaDgenmDnFjJkNt0gIsbE+1cjhz41t+A2y4AKtnQ2sQbi3cdeFqtMN9w2sScFprUxlp8Rj/31U54xY/P+dKVBIOm+rI4lJmvoDfXgbd/Md9YxsAQi4y2I1+6Rfgd1WWurBWa+IPtzDgLKzMou9vEcPGjrICOYoOJXMth97/JNZjURr3cb/HxocEK0A5rq6V1RRCd4OnzuqHVodxIPHTTzHDxFQw2JDAEnL47z4DjRWytuvfgePz3V7IOUbXtcLCxuF7/P50dZMwvxoMxyjKdeZ4X5dxoQW2qm3cd37VFWnB+00nM4O/Q/PzesgjxpYYzgw1+fnlRVxC8BQlpCe14PVGXma9GmY15Yy2/QDXwomDxkbZljIOVmRrG9mW2ZT3i4076AurjlWGMJyeEYRjy+d9T8KUxGPjjdFdgGkJCKSAXIGYhRxIGtMPiABoQPif1pXKsccooUDfUXnpb6zcfN6ErWvrp393OiDPFRv8FmaYnfSsuLC6bzy5VDEYy7WXgN/wClVWKcZtPOrTI7Vd8iNiJWY3Nz+VAvfdTWHwxfXcNNfjTsEarqu88ef7Xvu5UwvDcKGtJyl8JgdO1pu07u/wA6dVQBoCOfzxrBY8LkjkCfnj6GgyYkKCTZbakmwCjTUliAo1GveKQ518qw0UiytrQy9JYLascwYxOsgVipK3tmsDYEgBtDvFxRTML2uL2JtftEAhSwHIEgV4EVaOiiM1QJoRxAzZL9oKHIsfZJte+6/ErvAN6yXogQeEQCkWqJaolqH1tTSc1ELV6N9e+xt42oLP4cbagE2GYhQTdiFF7C+lCMu63l38NOetRhOaE4W00vf7tt3zzoGIfQedvC+n50D68pcx5o2lALFASzWXffJdQe4m5ojXBAYhGYqozHKSzlgiLzJyEAdxodzfFOaQl2lpnDzm2U3/l7+6lWlBs3v8QbfkfMUni8dl0G/j+X5GvSOaxtuT5HsjZueaCexjAfNvA9x7/XSq3EYMS9kgHv3W8/un3GsjFuCrOujC4uLBhzHOrfZeFQnPpYg9nlYi4PMbiOV6XHOx3CPTa2N/dOQtWn6MSKcxJKcGHt+BHHx+R4sFFhZeVvZNbvOuZhyX8+B7rWqr23s5GXRQGvoAN/Pdv04/Gmh3itaHVbiA9UES6dohe4sB52rFY/0+RSQzqDe9r3+FZqStAkf7fVdTNgLDfQWJ460JpSeRrAUG3PXwrkO1s0FwZU89e042PzwrA+fnjWGQa773+bmmglLKgQOHz51gafPzahzYgLpvPL53Um87Nx05Dd+/ia9vAVdxATc2OA3anu4efD40nJiWPcO7T9/wAzWAO70+dT31F5FXewHide/wDzR7iVXcSVHJ8/Pw9azl+fn55UvNtED7p89B893HjSrY2V/ZWw7hf3nSjDgFWc4BPsK1X6RtpCLBMtwGlZU3629pvctvOrr6hM+8nzP5CudfSZhz10cN/YXMbDi/D/AGqD50zdjKveytO/Uatga26z6felpLTrWExgHA0YbN8amNnDl76DcxfRxDqbsCllCZSFA7TEKvMkmwHfckUXbnRnG4Qn6xh5IwNMxW8fk4up9a2r6LNgddtKG6jLDeZv7LZf/MKV0FvpBxL7YODiWJ4DIIjmBzDKPtmBB1taTQg+yKbGG1Z6nCz9a6cybG8tbbumF89GVudY6xuZrtHTnozBidtYfCwxLGGCmcxgLe5Z2NgLBhGu+33hvtWmdOujMeCxjwQu8ioqkl8twWGbL2bA2Uqb2G+jcdtqvEx0paLNkXXktIeRjxPvomD2lNCbxSSJ/SxF/EDQ+dXEGyJnVmSKR1T2mVGYLf8AEQLDzpJkqBLWQpk0W+2uN+RV5sj6S8RH/FAk77lW9Rp7q6NsL6YMHMhhxJaPMLAtqAeHaTd46VxrqqzkHz5U8atw81mO/T8By0bT5Yv+OF3mXMB1uHlMsZtqrXC3/FY238e4UIbTdv4jED+Xd5331xXA7QeI3VmW24qSGG7db4bq7ngdnF8LFOEVs0SM4Kg2JUEsNLgcbcK0dLqxKdrhR8VzHtf2I7RND2P3NPTqOvHUedpTEYncUfNz3G3nwp3Z22pb5dLcWtc/PhXoFTgiA9xYfnY0fClEJDoozHQg6eFjWiSC2iFzTIyH7muoK0XGmwLFWQCxIBv5jiKhK7E3jTT0B/pJ+FDllIU9VlJI0AG/xsaniNqOVy5bObaW08jVYNPQLRdKACHO48vlf9IsUgOjjy3/AD4VjaONWCCWVBm6qN5CL6nIjMBmsbXy76FHs53H2pIHd7Xu0Hj7qJickaWYDLqLWve4sQQd9wSDfQ3pbxeGnKt6eSqe8Y8+VVbY6QvBhFxKEnr3wYRGAKKJsgdYyLFyQzG54jdVUekmIwhx0YwWNeVsTipIHjw5eBw4XqmLht11BNgdPMVjZnRjARSrJHhwrIcyEvKwRvxIjuVUjhocp176d2nsKKewmjEgXPkDs6lesQJIAY3UaqBv3bxxpHuz1pDXRHAyPyk9tnbMsH1AOiiSfEYeGQMt8vWRt13VnhY6XHA8qovpA29isNGs0QmEYjctJHGrqJQyCNZ8w7MJUnzNEj2Fho5uujhVZ7EKxaRslxlORXdlQ20va/rekdvNhZHSSeKOaSMALmaXq7BmYZo1YI9ix3g99NbpJXDAyh98iDhfGei3DG7R6uAS9XPJcLePDoZJftF1yqGDALmPavcaVrC7exgwzH6vjRHFMi9YYMuLMGRizdW5N2QhFLjeCORobdLOs1dL66kWO88L8fCnp9kYbFoFnQlA2YKxkQ3ZbG/VstwQq6HlRzaKRos8qIdZGTVYVLsfp5PLBh5BgcXKSwOIdcMTE0al1LQsrAFz9newGoarHoltXFTyWxOEaBUgBkLwtHeczGwjLHtJ1FiRzBv37VhYYlQLGEyqoVQoAChRoFHACw9amyj7osQL+HHSlNjcDkpxlaRgKv2jtIx4nCwW/wDmWnBupzWihDgrci3a9d1Uuztu4h8cMmHxq4eVGMv1qBokhdEsjwsWOj2VDH5jhaywPRrDQzPPHEBK+a7lpGNmN2Vc7EIDc+yBppuvVlYch6VHZOcbKLtWgUAte2ltphPJHiMDip4kMT4eSDDvKvahyzZ2WRbtnZhY7rbt1JnpGzM8L7M2h9T6hI1AwcnW5gwzDV7gZctjmJut9a2s25D0qJA5D0Fe7A+KMSjwVD0VxuJ+qSmeGZEw3WLC88RieSJY2kUyJeylSqqWBs1xxBoMe3pf/A4lsLPPHLgz1owsRkKyO8cligIyqVB1vx0vY1Y7Y2Bh8UFE8YkCXyjNIo7WW4IjdQw7A0PfTmVQAAAAAAAAAAAAAoA0AAAAA3AVHYuOL4Rh4WijpFjb9Z/pc31jq5Dm+qyWGJkfIp32yHDAA6e1w1vVljNvY6WVfq+Ex0KWiCLJhlWJ36wGf6yz3KQiIgKbjUE762ZiOVDJHIegqRpj4ow61GTaQOIfDxIXk+qS4mK5FnZZnhjjykAHcrEk+OlA6O4x5w0cgxBmhmWOZZAhKFkQ2QxXHV6MddRfvoG1tkQYnL18YfJcoczqy5vaAaNlNjyNx4a0u+wcL1Aw/UqIQ/WZA8qkuQVLs4fO5INjmJGg3WqTFJutGFPZeOlxQwUix9k4nGrI6KciIqSRRs5Fwt7AXJFyKTxPSLEdcpjwW03iIHWq+FZDGUACS4a7ML2AvHcBracMtjFEiKqIiqiAKiKOyo1NlBud5JuSSSSSSTVlhOjE0uuQIOb6e7f7qgw7RbnUmhvmtUi25iIsSzQYHaX1eW0kinCMrRTKRaSFcxEiMd8ROm8HQWI+Nn6tGjwU6Q4fHYaWODqWXFGFBI079UWLMOuk01+9vsDboGG6ExLrIxc8gAq/r8Kfi2ZDH/DjRTwIUE3G43OtJLRwDf8AC9tvgrn2zjiMQJT9VmijV4lgEkRjlYCI9ezqWOnW5LEnjYHQ29s3ZSrigcUH6sMbqDoPw5gN687VvGyNhxYaPq4lyJmZst2OrsWY3Yk6k86htLAB7lbAkW13Hlu3H55UrUxvkjAGSDfxS9XC+aINGSDfx8lr/TnaOHjcmQYkuY/scpj6jdpl1uBe1+PuqHQSX6xEzi6hSARa/asb27rFaVxnQaWVwJJAqgaAZmYDfZRuX3Vtmz8DHh4lij7KKNDYm5IBubcWuTfusN1I08cpk3OFBVdJFOZjI4bQif6WSOyw8SNO/S9yKRxfR4as8o04k5Qvh3UbGTxixkzbmvlF2Nsu+2uhLC/Ma1ra7blBWyJkb2Syg6A2IYi2oraige/IK6bTxTOy0/nkVW4mch2CLnUHRgTZu/Qe+vV0HA7aTIMr4cDiGkKtfjcMtwa9UGWjWw+v2Tz7Rc3HZf8AIrIU+ulTHK+grwF7/O6l58RlFgLn3DxriG00X0XMlHeUAXJ4+fkKTlxJY5QbL+feeNJ4nFqBdmuxNrDee4DgKEhlmA6tcoGhbgOVjxPh/j3al2AkOd0RppAB2jbx36c/0pR9o8EUk9+nuG4VYx9HRpnYm2pHeeJJ1NWMGCRPZUD4+Jp7YnnnCUWOPkteXBzycwPQHxtrbu403D0c/E3z3/kKvbV61WmwtHOVHYt6pCHZKLuHz386ZXDr+EUVrDeaE2JHAXqwAAp2tCIFHhXAOlG0evxc0t7hnOX+leyv/ECuw9K9sNDg5pAbEIQtvxN2V97X8q4GRSNQ66C7H9LxAdpNXg0fU/0ik2qHWiois3qrS7AvK679C+BEeHxGKcqgdhGrNYABNSbm2hdwP7Kf6E/R5Lg8Y+JmljlXI2R1uCWcgs7A6Ds5txPtGqbplKmE2HhcKhUmbLmykEHL9rKQRv8AtGQedc4wu15okZI5pURwQyq7BSDoQVBtV4vbHTSOFyrNNPrO0lY+g41kcgLp/wBHEv1raGO2g/sLdUJ4Btb/ANsUaD+6uY7Z2m2JnlmOhldnseAJ7I8lsPKukqPqHRz8MmM9ft//AGFrlqx33a91qXMaAb/KuezY98kko4H7R8Aus7H2i2ydgJOoUzTuHUNfKTIwy3sQbCFL7+FSxGKw+P2PPjsVhIo3VZAjL7TMoyowawYXkOWxJGlJ/R7jY9oYGbZk7AlVJibiFvcEczG9j4MBuFaJtHG4uGOTASysI0ezRGxUFWzDKSLhb9rQ2NwacZA1oPSvms5mifLM9t1IHWTfLT4KgLDiN1RZUPHfz3UdsOOdQeFedUw4Lo3RO6gKOF2Y0kiojAlmVQO8kAa+dfQmBd4LZQbCyle4CwsPAVx/6PcAj7Rh0uEJkP8AYCR/yy13BJrfd0Guv+K19D3ST1XAfqeu3jjaaoE4N8n7JHGbFzDrI9x3i3qbHcO6lxsu9gyjuI3+nD1q4w21iDqNOI3/AK2NTxmEDgNGbqxAtfQXIG7lzrSEz24PquS90ieLZk9QqjBYFYWJLe/l3DfR8TtmI2VbXHkPKtexvSbDRIrmTMXiEscYDiSUEBkAGRgpPibd16rIummd0jigl/h4jOjBiEaMYggurIv4YmsV1zKOyUsQfM27OU6LQy7SwANHr+fFbWdoOPDu3/vU48eG03j18d+/wrX8JtrPP9XMbRt1cUl23EP9WViqZRlXNibLZjrG4IXShJ0pwQVHZ2FzFeIQz9el2QP1puUOUdaWygcLbrFnbRVaqH2fq9xDSMeJ5W0RYWPNmAA8PjpQsdLGBYNrfy528fC/pWu4HbWeCWR3d0gkYPIkeRGDZer6kFUyizDMGuQwOpBFQ2n0vSLNHd0nSaaMlcOxCImIYRqQMoKshjY2JzJE43tQGdooq5HopbczFDr44sp7FwFwAQrX77Dv18OH5EEUuL6Fyscy6cwRv8Lbz/Vb1vVrsrpZDLLGkMUuVwzFmDAxWWVstihDKqomZs4t10dg1yKtNobXKZ1UMZAmGcAopULLjDCxGmckqDe9wAqkcTVga4xi2LzNA4u2uOVq2FwXVWBBFhe53+XwpsbRuCS3a3WtoR31e7U2thkDiZ0URFFcurZR1imSMXUN9wHXS1uNUOH2/hXxEcEaM8buq5RC9ndpEHWBmtZdTvFskMwtcimu18ZyRlDHoZb5wjtiLGzMBpe6315DXWsptiS2YObrw7vPv+NV2zplxEBkyv1kEKSzCOBkJbqmMkAViFacPCzdlQLSDfa5Zkx2FYt9XPXSZZ3RY4JrDJDM69aJiyt2hCosBd+FmsBOshoWPz7p40coJFp3/qBge0AfDSjx7ejO+6+IuPdVFtjb+H6rrzHJ1PWBBJHH1YH2GHL3+y7bda8mUNlByuAwsBSJ2thA4UtiCC2UydUyhVz5BKi5GMqkXe11svNtKEanTuFnCb7vM00MrdI8areywPgayZq03EY/Dqxsk9uyY3HW9VKCxVj1jYUFAlgSQrg3AGtXmzsL28plkBKJIEYdqNGJU9ZdWBkVwVKDKNCSy7qjtYTkH5JgjkHIVmZqg0tV2yNpx4gXjdnGRZCREwCKTGMshOnWXd7BSQRETfWp7L2pBimUQMWVo1kzdVKDHd4VySMzZHYiSQ9kAdi9wBqJmjsUmhjk00tDaWktn7VhnjaWIyyLHCJ2AjYE9lm6gHjL2T7NxbUGonbWHSKGSQOeta3VoJWbIHaNpYSE+2QuuYZsrFDprvg6iMJrWlPxIztlRSx5AX/xV9gOhzNrM2UfhWxbzO4e+qWD6RMHCCI2aySrouHmHWxv+EnUGPOCztqeqay60DC9LZnTGSJK8whJYFUKI0ZRzEkYyB1YEHrSbmyBlPKu/UudhuE4Lf4cHh8Mt+wn8zEXPmdfSq/F9NYFNkzSHkq6ept7q0XA7chlK3WSSaQveN45GZQsTOsglYANBdCQw1cSKCBrTGKxhiwxZUtM+DkxKL1Yy5o4MOzXU7/tMTotiOyRSx2d24koxXVbK3SSVvuKg7yWb3WA99Ak21L+K3gBSuLsruBuV3A7gGIHuFKtJVtsbegV1jQU3JtKQ/fb1oK46S+jtz3nhrSryUu+0EjYFzYX8zwNqZsVxjL6KyO1ZUswkbM9+N9OevG/wpLE9KGVikUivlW93Gg7rixPhuqix2ObPaxyKbkD2iOBP8p03VUwRgsc+8hrDiTbTwohGFoRadhy4LZE6TyNZ1N3YZWGgVRyFxZRe3qDzpsziONo0YsrKJdQLm2mnJl3HnaqfZUFlZCLlwCoA3EfkQSCxpmTD5YXa9s5VQfAglr8dVCm3EXpwO3B8vz+FZ2MB2+Y+3onk2CLfaSAMeAANu4lnW552uAdL3Br1Kx5H7V2Ukm4JcWJNzbKrAi5NjevUZnk/wBj6IS6a++fQLdcXtMDcbAcePkKHFFLJw6te/73eRv9LU9hdmovC579fM33mncvv99fOI4nOy8/wuJItI4bZES6lQx5kfAbhT9/ngPCsBayFq/G0NGAooBYtWbVF5QPn40B5SfCmbgEJRXmAoLTk7tKjlqQWpslLNoeWshK13bmOZZSMzRgCwFzZhf2wAQeJH9tV7bQYgASHUi5GYW9W7vfVd2pDXbaVtmiLmh1on0n4SV8GOrUsFkDOALnKFaxtyBIv5VyArXYVxLhj9pbdbR7EaDNo3fe/dVVsnYkWMx8n1lQMq2VNV63eM4Bs9xrrc7jQCXtnUAum9mawaGExyCwM2Oc+XX42uZlKxlrrm1vohhYEwyvGeTAOvroR761HaP0ZY2K5VBKOcZuf9rWb0BpjoZG8hbkPtfRTGmvo+DsfXHzWo2rwA47uPzwpjE4N42yyIyNyYEH0NBtSrWlsDhjhdWxPTPZO0YUhxSy4fq/Y1OVTbLo0dwdNO0tqT+j3YEA2xL1EnWw4ZCyOSpLM4C3GWwIGZxcDeBXNbVOCdkYMjMjDcysQw8CNRVkaiyC4LHd7I2RvZC8gOFUchdPwfR/GNt/r3heGPrHcOAMhjRCijMt1u4y3B17RrVvpRxqy7TmygdjJGSPvMqjMT3gnL/bRdl/SntCEWMqyjh1q5iP7lIY+ZNariJy7s7G7OxZjzLEkn1Jr0krS2m9TaHR6GZs++aqa3aK6oFYPzeiEVHLVe1tbV0D6IMDeSeW3sqsYNvxHMbf7B610p04AcfnhWs/Rbs/JgQ9tZXZ/IEIP/QfWtuaK3z+1b2lG2ML5R7bf22tkPQGvTH1SLpfxHz30XDzlDf7p9od44jkaMUB3/PlUJIxl33+fnlVuwcFYmwg2Eh/0xDh26/DxotwRdc3ZDEFgoLWjUkC4ULusdNKK2KBFmLDuJNu62uhouC2sqMq5hlkcRA2JQuTICiMLgsOpfMDYCwFU3+oo2HhnJCieJ5FS51KRPKyKcu7Kh1NtPKhY5gwfVPmhleA4eh/OETE7DjZncAB5bZ31JcA3AJYmy3ANlsCQCQbClJ4MQu6SQgcpH+F6JJtNEMS5gjTxpJHmIysxDM8ZYtYvlaJgpVbhWsSbis4faLHFSxOY1VUR4xa7MhKh5i4OgQ5kZNSMynQb3s1DWAADFqpNopJCS4mwPE+iRllEpQTAO0bZkMmZgrdnUAtbeikBgQCLimBiZV3SOP72t8dPh4VAbaw0uHOIOYRqwV8yAPGGCuJHXNfq8kkT3TMcsgNtGAYOEytkDAnLmyE9rLmKZlNrFcykbzwO6rDJYDkUFnz6PV0ASTV1lMYHHF2yuzW3m7EjTXifj799Twmz4lZ5IwEaRszkFs0h1sCxJNhnbQdkZjprqthEX7QB1a2aM5TfKwykqbgcxuuO/SgwY6BXyrOjvmKhLsAWDOmX2be1G432032Nyl5iJsEeSbBHq2N20fP+vii4rY8Mjh5YUZgB7QbVUOZVYKwWRQbkBw3pVk2N4FmIPBixBv5/lSMHSCJ5HiZ1WSPNfN2VIXsy9Wb9oRuGRuIK7iDeh4/GRJEshkXJ1cbg3uxWVgsTBTY2ZnAu2Ub72tS2viuyrxZqaAolWX1wG1zu3HtEjwvur0uNJFrsR/MxPxNU+NxIiSR2IPVxSzBbkM4ijRzqAQoHWxA68Ta9r0bG4qOOcwZgHIzJmsOsA7MgDFu26tYlbKQHFgw1phdEHAI2MmLC4hFxWDjlKmRQ5Rsylixyt2e0ATlJBRSMwNiLiq3EbDfUpicQL85X+N6PiMcUlw6nqxHKzIzNZmL69XCuv2ZddFfdmFjckA+h2tG0pgzfarpZrKrkBTII2JsxQuoYaEXuLi9pjmY1xrH9ppikLQTnHoqOfY+IS56+XXUkM+p5khtT40j/prZcrCGQDNbOHuA9s63RlJViASpJF9bam+1Yba8TmQK6ZYhGxfMQCrLKZGIb7qtFbQetxUYZIJ0V7qFZxEC4KNnK5whtexKEMCTazDcdKf73G8U+qUiGRpsLW8RA8mjph2uApusgBAVUC5UZVy5URctrWUab77Dsfofip7/AFmQdS9rxsH1A3BEVlEagaW3W0ykWq3WLB4ICR5FJN7MxvYhHkIUKDbsxub24d4FV21NrTYgdmWJYSWW6uQLqrO6ksoZyERmIUWsp30h0sb7bGAB1JATm9pybVvNtfC4MsIgHchQQuijIoRASOytlAFlHDdVJJ0kmnex9n8Ks6jzIN2871VLHG0cfVnO00Uk0bE5SRHNh48oXOVIKyyNrr2RusRQ4sZFBIEmcrI4GgW6xg5rNK2a6qcmpAIUEEnhUR+7saXX5ZVgb7oq/G28pyl5FPe729b/ABopxRaxzFrbjmJt4G+nlVLtTBdqIM2V5SY0XKCC4ZlyEhswsV1IQqLgk2pGDAS3UoQb5c2Ru1HmVJAHvbekim4uN44GnDsjwcpzVs74liLF3I3+01r777996WyqJGlAAlcANIM2dgCDbMWOUXVSQtrkAmqc9IlbOYx/DZ1ZSG1CTvCJI3JIcfwgw4M+mm6wkxSLC0rtlVCgfKMxjzqj5nBtdVSWMsUzEB72OVrJuMtDyrDS2rKM0lAnxAUXYgDmaqNpbbZGZAtmUlSTY6jQ2tofGqaaVnOZj5nd5ftVxsV5V+Ntq1xu3+EY/uP5D9fSqeRy3aY7+J4+HOog/hF+87h5bh4mpQwF2sO23nYeJ3nyo6AWnEAE3hccWsuVrjc4IDr57gO741c4URJqVSRzxKMLdwABB8aVw+DCDXf86AblHvqZQ+A+P6/ClloKshoKefGxm4Oo3lEGVT/Wx1YdwqE8rs2dgLKF+ztoAw9kjkwy68xUMFhs2dVGpXQ8dCDbu0B9KHisf1bZVIZye2Rqo0tlH4iKWaHCY1oum8/np9UTIg9j2Tra9iO4k7yN1/0r1Cw8KkE3KknUaEA8bE8P1rNK7QqSQDz9V1ALUwK9K4UXYhRzOgqqxPSaBdOsU/09o/8AG9cfhnK4oNc7gK0ZwKA8hPh8fGqSTpKP+3FJITzsl/NuFKY7pRNFH1jQoF7Omcs1i2XTsgb/AIUBnb4ohppXdFslqyFqq2T0jjkiDyPHGxJ7Jdb79N5vTf8ArWH/APrxf/sT9ac2iLSHRuBqk2FrIFChx8T+zIjeDKfgaYtVhotLII5Wn9JZc05C37ChSdxvq+hO8WI871WPg3Nh9roeLRn007xU+mUjGWQ5AWuigaezb2rncbG9KYOFcin7PziN+etm8vKsiYntD8VuwsAjb8FYLA5b/u+yFHai333bt1E6PwF9ou2v2S2Oexb7x0K6f95f+VVrxpyjO/dE3Lxq46EuhnkJ7LZdAFKg6i+h5DJ60WmFyhemBETj5LdZBUlS1DE4517rhzro6WDtKFjcIkoyyIrryZQw9DWr7S+jLBS3Ko0R5xtp/ta49LVthlWodeKgsa7vBOh1Go05uJxHwK5XtL6IZ1uYZUkHJro35qfUVqm0+jGKw/8AFhdR+K11/wBy3Hvrv/1ha99ZXnSHaNh4wtzT/qPVx4kaHD0Pyx8l82WrFd72n0ZwM/8AEhS5+8oyt6pa/nWqbS+iiE6wTsn8sgzD/ctiPQ1VdpHjjK39P+odNJiQFp8xY9R/0uYV4Vsm0ugGLiv2BIOcZDf8dG91K9G9hvNi4oyjWDqXuD2VBBYm+7QGq/ZuuiFsDVwujMjXggCzlds2DgOpw0Mf4I0B8bDN/wAiaeK/PyKlXstdE0ACl8gkcXuLjyTagVqLxC1HI517LrRWg2rW4OioWVXEkpWOR5kiLJ1SSPnJdR1Yc2MshCs5AL7qLHsKPro3fMY4lZI4B1Yw8YdOqdljWMXJTMLMxAztYbrXjLpQyle2tUmR4PKrdqdD8MxMgw+HfMACTh4GaygAC5jJKgKotwyjlVdhtjRQkmGKGImwJiiijJAIIBMaAkXANjpoK2fDzlDzHKp4jZ6yDMmh4j53GiY4MP7h/KCRrpBbCfMX9FpkuxIcqr1GHKoWZVOHgKqWtmKgx2UnKtyLXyjkKw+xYZZXmxEYnY6Dr1hkSNczN1ca9UAi3c3YgsdLnSr6bCEGxFjQVgN9La891Wdsbuip75mGtxVHsnoThUQq0ME2rMHkw2GLW0CL/Dtoqgk8WZzoCAH8PsHCggpBBFINzJDCrC4ynKyoCNCRpwNM5CoGUgb/AD8aMsylvZseHI996gRNbwFLppH8lU20ujEbh88MMnWWzP1MHXXGivmeNszAXF2voTQto7J65ixaRCVaNhGYxeNnLiNllicWViSrAAi+/dbYhOb9rXvqTwA99QWNPIQB0re4448futZXZyqdzFVh6hI3KPFHGRGrIqGPtZhDGCZC5stqSxkMOZmlw8DM5u7thsOxYk3Jc9WSxvrc3rbZIBxF/j6/relZ9jh/ZOvAHQ+XA0yMRN7zcJUjtQ42Hm/Dj6LXcHBhgwaOHCqw1Vkw+HV1PNWWMMp7xY0fEbNimzB4YnMgALGGEymwsjZ3jYllGgLA6aUw3QtnPbHV943ny3VKaWPBqRGC7dxuf7jwHcKsmOF37WC/4/tVzrJ4yLsn88U3huisJVDNFAREoVeshw7uFUkgFjEAoF9AoAA79SltXZ+HcogQGCMllgCRDClzn+1aIRXdvtDoWy3ANjWv4vpNPIdXsOCgDKPXf50Ebdl5j0rw9ndXUrserkOSVef6Phv/ALbC/wD8uG/KOiSYRCiIv2QjfPH1IjjyNZ1JVerMZDLLIGDKb5qoDt+T+X0/encDtYsO0RmvutbTu50T9G0DLQrcc7ieVeYfo7hupEZjjlUM7gyxwyNnkOZ37UeVSTYWVVACgW0qtboyiSjLDhSB2l/8Nh1YEaggpGNRrv07qgZ5BqkrDu0yn0sffSuLxLNYte6kG9ywPAju0vvpTdM0dB6K4JCVOXHiPEuzPEC4iWTrDKJFCIEIQxxSLLG38TI2UZ2a4YGqfG7TwqZm6lJmJu0uIiw7yNYBVF2isihUUBEVQLcSb1Yw2Kn2TmJJuRbuBGpNhbhSOL6JRydpi3h7Mfpe/vFE3TQtNu+ye02tag6VssgIihWPMGaKKGGIPbMFDFI+2VzXGYMLjcanj+kbNuSMDMzkzx4eeVmYIpYZoQsYCRRKFRUFkG8617bGx+qFk15iG7G38x3j31S2twVf6jmb0tp6CrJgiNHaPzyVho8Ux9fkLNIGYs5LNI59ok3JseyTfxNNwbcJNmBkPMXH7kf7aTw+AeXUKzD8bnKnx19at8NstV9o5z+FRZfTdfvsakrQhB6Kx2fEJrXcKPwi1/Lh561sMWGCCygKPefHifhWthbcl97fqPdTeExbr7NyP593l/k0ly0mgq8WPkPM/NhUlg15n58zS0G10Pt3B7r5fhf3VDE4/rBZSAnHLqW8bbh3E0gkp7bul7GYz7qnxI4dwO4eNKxQH+ke8/mfhTeE2ezeyvmf1/Sr7ZmxcrBj2m5cPPiaS59Kx2zYwqrB4QFfZY8Li/IcqxW5iAf093AeFtKzVftFTOsJN5SO29jYmWQunVMGtZXZhawtp9m3HWqafYO1j/DXAru1aWZtw7o1roFq83wrmBG27Iv1XN9u8CgVzyDoxtoG5mwA/tlNvhSf/wAMMa83W4jE4eXS2Qo5TffRb2BHA2rpq76PlqyGNcKDQEvtn3drTk6HNpdcPpa3ZOlt1uzwon/R5/8Awi/JCfyFbSy2ry0A0sfh8yi96l8Vqp6CAsGaQaG/ZS24g2uW7uVbL9X5m9Htvrx+fSrUUbYx+0JMkr394qpxXReCUkumYnebtrYWHHlUV6KQKLAMvcHNXQWh0ZiYclo9EIleOCVTt0VgO8Of72/Wi4XotDGcyrY7r3Ynhpqe4VbxisDU0TYmNNho9F7tnnklLLgBzPrUvq1uJpkpavKaah3FLiI86yYDzPrRiKktFSjeeEr1B5mvfVu800VrIFTS9ZSf1bxrH1WnbVGvUo3FKfVByrIwYpwLXmFepTuKV+q0SOOwolqkBUgUgJtDrAWihawd1GhpDOm6oEUY7qhapCEhBK1lGKm40olqiVokNVwjidX0cD57+FQm2bfcdO/9aCRUoXIOhoaI7pR7g7DglcRstvw3tSjYJxuU+Fj88qvMPi2O+1NhqLtnNwUPu0b8grVVwEgOiueeht+1PYPZsnEZe4kWPfVxNMQKo8TtmQ3AIXwH63oxI+TikBhiiybVkNlrvY/l76yZ44/ZW57vzNa/Di3zElifE3/xVxCMw1oXxlveNo45Gu7gpBnx7NvAKn7v776RbY8Um4Zfj5c6edKwq6eZ+FMB293CUWbj+/Kocb0OibuPPd65T8ao8X0JZfZIPcb39x191dBj1sDy38d3voLwgkeAprNXK3FqDpmdAucQbGkja5jNubaeY1r2MxwTSyE8s1/UZq6PMll4+tVsmzY23r6VYbq9xtwRdltwFzjtSN2Qt/5Qg9SAfjTP+j6dth/yPxsK3bGYRYk7IHDeBxpHC4BJCSwF/BfzFN95sWMBOaylqx2KT7DX8Aq+8XNCh2dMrfwxf+cZvQnSt0nwQjIykjwsPgKnL2ortqQCePCh94KtNFKlwOBdtGKr3A5fda3vqGM6JQsxdolv+JRmYW4m4sfSmU14AeX61dRYYNGLltRuzG1Le8tKttwtMm6LG/ZYScgxIb8rD5tS3+lgaHrD/QgC+V9WHfatvVArOBwU+PCmcRgEdHzqGte1+Ft1uXlUGcjlWmyUtBkwWS3s2O47yf0PpQcTIqakFjwzG1/fu862nbOAVVXKSMzcLXF1BNja++q2LZsaMLKCTvY6t6mi7SxavxyYta+mBmxBsdF4AdlPU7/GxrYtl9EwmpcX/l/Xf7hWw4TAqOFBxoGYAAC3G2tVnPvhME5cabhMwkLYbxz0G4XvYaVa4bK1sp14f4/SqSFALNvPfViib+6kOSZBas1BO8CvUOMkC17+NZpKqG1//9k=">
            <a:hlinkClick r:id="rId2"/>
          </p:cNvPr>
          <p:cNvSpPr>
            <a:spLocks noChangeAspect="1" noChangeArrowheads="1"/>
          </p:cNvSpPr>
          <p:nvPr/>
        </p:nvSpPr>
        <p:spPr bwMode="auto">
          <a:xfrm>
            <a:off x="4114800" y="1905000"/>
            <a:ext cx="4824536" cy="2209800"/>
          </a:xfrm>
          <a:prstGeom prst="rect">
            <a:avLst/>
          </a:prstGeom>
          <a:noFill/>
        </p:spPr>
        <p:txBody>
          <a:bodyPr vert="horz" wrap="square" lIns="91440" tIns="45720" rIns="91440" bIns="45720" numCol="1" anchor="t" anchorCtr="0" compatLnSpc="1">
            <a:prstTxWarp prst="textNoShape">
              <a:avLst/>
            </a:prstTxWarp>
          </a:bodyPr>
          <a:lstStyle/>
          <a:p>
            <a:pPr indent="457200" algn="ctr" rtl="1" eaLnBrk="0" hangingPunct="0">
              <a:lnSpc>
                <a:spcPct val="200000"/>
              </a:lnSpc>
            </a:pPr>
            <a:r>
              <a:rPr lang="fa-IR" sz="2800" b="1" dirty="0" err="1" smtClean="0">
                <a:solidFill>
                  <a:srgbClr val="C00000"/>
                </a:solidFill>
                <a:cs typeface="B Titr" panose="00000700000000000000" pitchFamily="2" charset="-78"/>
              </a:rPr>
              <a:t>سازو</a:t>
            </a:r>
            <a:r>
              <a:rPr lang="fa-IR" sz="2800" b="1" dirty="0" smtClean="0">
                <a:solidFill>
                  <a:srgbClr val="C00000"/>
                </a:solidFill>
                <a:cs typeface="B Titr" panose="00000700000000000000" pitchFamily="2" charset="-78"/>
              </a:rPr>
              <a:t> </a:t>
            </a:r>
            <a:r>
              <a:rPr lang="fa-IR" sz="2800" b="1" dirty="0">
                <a:solidFill>
                  <a:srgbClr val="C00000"/>
                </a:solidFill>
                <a:cs typeface="B Titr" panose="00000700000000000000" pitchFamily="2" charset="-78"/>
              </a:rPr>
              <a:t>كار </a:t>
            </a:r>
            <a:r>
              <a:rPr lang="fa-IR" sz="2800" b="1" dirty="0" err="1">
                <a:solidFill>
                  <a:srgbClr val="C00000"/>
                </a:solidFill>
                <a:cs typeface="B Titr" panose="00000700000000000000" pitchFamily="2" charset="-78"/>
              </a:rPr>
              <a:t>اجرايي</a:t>
            </a:r>
            <a:r>
              <a:rPr lang="fa-IR" sz="2800" b="1" dirty="0">
                <a:solidFill>
                  <a:srgbClr val="C00000"/>
                </a:solidFill>
                <a:cs typeface="B Titr" panose="00000700000000000000" pitchFamily="2" charset="-78"/>
              </a:rPr>
              <a:t> </a:t>
            </a:r>
            <a:r>
              <a:rPr lang="fa-IR" sz="2800" b="1" dirty="0" err="1" smtClean="0">
                <a:solidFill>
                  <a:srgbClr val="C00000"/>
                </a:solidFill>
                <a:cs typeface="B Titr" panose="00000700000000000000" pitchFamily="2" charset="-78"/>
              </a:rPr>
              <a:t>بانكداري</a:t>
            </a:r>
            <a:endParaRPr lang="en-US" sz="2800" b="1" dirty="0" smtClean="0">
              <a:solidFill>
                <a:srgbClr val="C00000"/>
              </a:solidFill>
              <a:cs typeface="B Titr" panose="00000700000000000000" pitchFamily="2" charset="-78"/>
            </a:endParaRPr>
          </a:p>
          <a:p>
            <a:pPr indent="457200" algn="ctr" rtl="1" eaLnBrk="0" hangingPunct="0">
              <a:lnSpc>
                <a:spcPct val="200000"/>
              </a:lnSpc>
            </a:pPr>
            <a:r>
              <a:rPr lang="fa-IR" sz="2800" b="1" dirty="0" err="1" smtClean="0">
                <a:solidFill>
                  <a:srgbClr val="C00000"/>
                </a:solidFill>
                <a:cs typeface="B Titr" panose="00000700000000000000" pitchFamily="2" charset="-78"/>
              </a:rPr>
              <a:t>مشاركت</a:t>
            </a:r>
            <a:r>
              <a:rPr lang="fa-IR" sz="2800" b="1" dirty="0" smtClean="0">
                <a:solidFill>
                  <a:srgbClr val="C00000"/>
                </a:solidFill>
                <a:cs typeface="B Titr" panose="00000700000000000000" pitchFamily="2" charset="-78"/>
              </a:rPr>
              <a:t> در سود و زيان راستين</a:t>
            </a:r>
            <a:endParaRPr lang="en-US" sz="2800" b="1" dirty="0">
              <a:solidFill>
                <a:srgbClr val="C00000"/>
              </a:solidFill>
              <a:cs typeface="B Titr" panose="00000700000000000000" pitchFamily="2" charset="-78"/>
            </a:endParaRPr>
          </a:p>
        </p:txBody>
      </p:sp>
      <p:pic>
        <p:nvPicPr>
          <p:cNvPr id="7" name="Picture 3" descr="C:\Users\Vaio\Desktop\imagesDRFYUE8C.jpg"/>
          <p:cNvPicPr>
            <a:picLocks noChangeAspect="1" noChangeArrowheads="1"/>
          </p:cNvPicPr>
          <p:nvPr/>
        </p:nvPicPr>
        <p:blipFill>
          <a:blip r:embed="rId3" cstate="print"/>
          <a:srcRect/>
          <a:stretch>
            <a:fillRect/>
          </a:stretch>
        </p:blipFill>
        <p:spPr bwMode="auto">
          <a:xfrm>
            <a:off x="152400" y="1059824"/>
            <a:ext cx="2362200" cy="1970179"/>
          </a:xfrm>
          <a:prstGeom prst="rect">
            <a:avLst/>
          </a:prstGeom>
          <a:noFill/>
        </p:spPr>
      </p:pic>
      <p:pic>
        <p:nvPicPr>
          <p:cNvPr id="9" name="Picture 3" descr="C:\Users\Vaio\Desktop\BMI_logo__7cb61e1a0d[1].png"/>
          <p:cNvPicPr>
            <a:picLocks noChangeAspect="1" noChangeArrowheads="1"/>
          </p:cNvPicPr>
          <p:nvPr/>
        </p:nvPicPr>
        <p:blipFill>
          <a:blip r:embed="rId4" cstate="print"/>
          <a:srcRect/>
          <a:stretch>
            <a:fillRect/>
          </a:stretch>
        </p:blipFill>
        <p:spPr bwMode="auto">
          <a:xfrm>
            <a:off x="8408095" y="1"/>
            <a:ext cx="735905" cy="692696"/>
          </a:xfrm>
          <a:prstGeom prst="rect">
            <a:avLst/>
          </a:prstGeom>
          <a:noFill/>
        </p:spPr>
      </p:pic>
      <p:sp>
        <p:nvSpPr>
          <p:cNvPr id="10" name="Rectangle 5"/>
          <p:cNvSpPr>
            <a:spLocks noChangeArrowheads="1"/>
          </p:cNvSpPr>
          <p:nvPr/>
        </p:nvSpPr>
        <p:spPr bwMode="auto">
          <a:xfrm>
            <a:off x="659668" y="4495800"/>
            <a:ext cx="5867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rtl="1" eaLnBrk="0" hangingPunct="0"/>
            <a:r>
              <a:rPr lang="fa-IR" sz="2000" b="1" dirty="0">
                <a:cs typeface="B Titr" pitchFamily="2" charset="-78"/>
              </a:rPr>
              <a:t>برگرفته از طرح تفصيلي مشاركت در سود و </a:t>
            </a:r>
            <a:r>
              <a:rPr lang="fa-IR" sz="2000" b="1" dirty="0" err="1" smtClean="0">
                <a:cs typeface="B Titr" pitchFamily="2" charset="-78"/>
              </a:rPr>
              <a:t>زيان</a:t>
            </a:r>
            <a:r>
              <a:rPr lang="en-US" sz="2000" b="1" dirty="0" smtClean="0">
                <a:cs typeface="B Titr" pitchFamily="2" charset="-78"/>
              </a:rPr>
              <a:t> </a:t>
            </a:r>
            <a:r>
              <a:rPr lang="fa-IR" sz="2000" b="1" dirty="0" smtClean="0">
                <a:cs typeface="B Titr" pitchFamily="2" charset="-78"/>
              </a:rPr>
              <a:t> راستین</a:t>
            </a:r>
            <a:endParaRPr lang="fa-IR" sz="2000" b="1" dirty="0">
              <a:cs typeface="B Titr" pitchFamily="2" charset="-78"/>
            </a:endParaRPr>
          </a:p>
          <a:p>
            <a:pPr algn="ctr" rtl="1" eaLnBrk="0" hangingPunct="0"/>
            <a:endParaRPr lang="fa-IR" sz="2400" b="1" dirty="0">
              <a:cs typeface="B Titr" pitchFamily="2" charset="-78"/>
            </a:endParaRPr>
          </a:p>
          <a:p>
            <a:pPr algn="ctr" rtl="1" eaLnBrk="0" hangingPunct="0"/>
            <a:r>
              <a:rPr lang="fa-IR" sz="2400" b="1" dirty="0">
                <a:cs typeface="B Titr" pitchFamily="2" charset="-78"/>
              </a:rPr>
              <a:t>بيژن بيدآباد          محمود </a:t>
            </a:r>
            <a:r>
              <a:rPr lang="fa-IR" sz="2400" b="1" dirty="0" smtClean="0">
                <a:cs typeface="B Titr" pitchFamily="2" charset="-78"/>
              </a:rPr>
              <a:t>الهياري </a:t>
            </a:r>
            <a:r>
              <a:rPr lang="fa-IR" sz="2400" b="1" dirty="0">
                <a:cs typeface="B Titr" pitchFamily="2" charset="-78"/>
              </a:rPr>
              <a:t>فرد</a:t>
            </a:r>
            <a:endParaRPr lang="fa-IR"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859304619"/>
              </p:ext>
            </p:extLst>
          </p:nvPr>
        </p:nvGraphicFramePr>
        <p:xfrm>
          <a:off x="609600" y="971550"/>
          <a:ext cx="7848600" cy="5886450"/>
        </p:xfrm>
        <a:graphic>
          <a:graphicData uri="http://schemas.openxmlformats.org/presentationml/2006/ole">
            <mc:AlternateContent xmlns:mc="http://schemas.openxmlformats.org/markup-compatibility/2006">
              <mc:Choice xmlns:v="urn:schemas-microsoft-com:vml" Requires="v">
                <p:oleObj spid="_x0000_s3087" name="Visio" r:id="rId3" imgW="9682639" imgH="7577852" progId="">
                  <p:embed/>
                </p:oleObj>
              </mc:Choice>
              <mc:Fallback>
                <p:oleObj name="Visio" r:id="rId3" imgW="9682639" imgH="75778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71550"/>
                        <a:ext cx="7848600" cy="5886450"/>
                      </a:xfrm>
                      <a:prstGeom prst="rect">
                        <a:avLst/>
                      </a:prstGeom>
                      <a:solidFill>
                        <a:srgbClr val="00FFFF">
                          <a:alpha val="3999"/>
                        </a:srgbClr>
                      </a:solidFill>
                      <a:ln w="25400">
                        <a:solidFill>
                          <a:srgbClr val="000080"/>
                        </a:solidFill>
                        <a:prstDash val="dash"/>
                        <a:miter lim="800000"/>
                        <a:headEnd/>
                        <a:tailEnd/>
                      </a:ln>
                    </p:spPr>
                  </p:pic>
                </p:oleObj>
              </mc:Fallback>
            </mc:AlternateContent>
          </a:graphicData>
        </a:graphic>
      </p:graphicFrame>
      <p:pic>
        <p:nvPicPr>
          <p:cNvPr id="6" name="Picture 3" descr="C:\Users\Vaio\Desktop\BMI_logo__7cb61e1a0d[1].png"/>
          <p:cNvPicPr>
            <a:picLocks noChangeAspect="1" noChangeArrowheads="1"/>
          </p:cNvPicPr>
          <p:nvPr/>
        </p:nvPicPr>
        <p:blipFill>
          <a:blip r:embed="rId5" cstate="print"/>
          <a:srcRect/>
          <a:stretch>
            <a:fillRect/>
          </a:stretch>
        </p:blipFill>
        <p:spPr bwMode="auto">
          <a:xfrm>
            <a:off x="8604448" y="1"/>
            <a:ext cx="539552" cy="404663"/>
          </a:xfrm>
          <a:prstGeom prst="rect">
            <a:avLst/>
          </a:prstGeom>
          <a:noFill/>
        </p:spPr>
      </p:pic>
    </p:spTree>
    <p:extLst>
      <p:ext uri="{BB962C8B-B14F-4D97-AF65-F5344CB8AC3E}">
        <p14:creationId xmlns:p14="http://schemas.microsoft.com/office/powerpoint/2010/main" val="1672918796"/>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769296801"/>
              </p:ext>
            </p:extLst>
          </p:nvPr>
        </p:nvGraphicFramePr>
        <p:xfrm>
          <a:off x="0" y="987773"/>
          <a:ext cx="9067800" cy="5771976"/>
        </p:xfrm>
        <a:graphic>
          <a:graphicData uri="http://schemas.openxmlformats.org/presentationml/2006/ole">
            <mc:AlternateContent xmlns:mc="http://schemas.openxmlformats.org/markup-compatibility/2006">
              <mc:Choice xmlns:v="urn:schemas-microsoft-com:vml" Requires="v">
                <p:oleObj spid="_x0000_s4111" name="Visio" r:id="rId3" imgW="16327993" imgH="11035189" progId="">
                  <p:embed/>
                </p:oleObj>
              </mc:Choice>
              <mc:Fallback>
                <p:oleObj name="Visio" r:id="rId3" imgW="16327993" imgH="110351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773"/>
                        <a:ext cx="9067800" cy="5771976"/>
                      </a:xfrm>
                      <a:prstGeom prst="rect">
                        <a:avLst/>
                      </a:prstGeom>
                      <a:noFill/>
                      <a:ln w="25400">
                        <a:solidFill>
                          <a:srgbClr val="FF9900"/>
                        </a:solidFill>
                        <a:prstDash val="dash"/>
                        <a:miter lim="800000"/>
                        <a:headEnd/>
                        <a:tailEnd/>
                      </a:ln>
                      <a:extLst/>
                    </p:spPr>
                  </p:pic>
                </p:oleObj>
              </mc:Fallback>
            </mc:AlternateContent>
          </a:graphicData>
        </a:graphic>
      </p:graphicFrame>
      <p:pic>
        <p:nvPicPr>
          <p:cNvPr id="7" name="Picture 3" descr="C:\Users\Vaio\Desktop\BMI_logo__7cb61e1a0d[1].png"/>
          <p:cNvPicPr>
            <a:picLocks noChangeAspect="1" noChangeArrowheads="1"/>
          </p:cNvPicPr>
          <p:nvPr/>
        </p:nvPicPr>
        <p:blipFill>
          <a:blip r:embed="rId5" cstate="print"/>
          <a:srcRect/>
          <a:stretch>
            <a:fillRect/>
          </a:stretch>
        </p:blipFill>
        <p:spPr bwMode="auto">
          <a:xfrm>
            <a:off x="8532440" y="1"/>
            <a:ext cx="611560" cy="548679"/>
          </a:xfrm>
          <a:prstGeom prst="rect">
            <a:avLst/>
          </a:prstGeom>
          <a:noFill/>
        </p:spPr>
      </p:pic>
    </p:spTree>
    <p:extLst>
      <p:ext uri="{BB962C8B-B14F-4D97-AF65-F5344CB8AC3E}">
        <p14:creationId xmlns:p14="http://schemas.microsoft.com/office/powerpoint/2010/main" val="1966948530"/>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34801" y="857250"/>
          <a:ext cx="9109199" cy="6000750"/>
        </p:xfrm>
        <a:graphic>
          <a:graphicData uri="http://schemas.openxmlformats.org/presentationml/2006/ole">
            <mc:AlternateContent xmlns:mc="http://schemas.openxmlformats.org/markup-compatibility/2006">
              <mc:Choice xmlns:v="urn:schemas-microsoft-com:vml" Requires="v">
                <p:oleObj spid="_x0000_s5136" name="Visio" r:id="rId3" imgW="7453208" imgH="7163328" progId="">
                  <p:embed/>
                </p:oleObj>
              </mc:Choice>
              <mc:Fallback>
                <p:oleObj name="Visio" r:id="rId3" imgW="7453208" imgH="716332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1" y="857250"/>
                        <a:ext cx="9109199" cy="600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698044" y="6304002"/>
            <a:ext cx="5452134" cy="553998"/>
          </a:xfrm>
          <a:prstGeom prst="rect">
            <a:avLst/>
          </a:prstGeom>
        </p:spPr>
        <p:txBody>
          <a:bodyPr wrap="none">
            <a:spAutoFit/>
          </a:bodyPr>
          <a:lstStyle/>
          <a:p>
            <a:pPr algn="r" rtl="1"/>
            <a:r>
              <a:rPr lang="fa-IR" sz="3000" b="1" dirty="0">
                <a:solidFill>
                  <a:srgbClr val="C00000"/>
                </a:solidFill>
                <a:latin typeface="+mj-lt"/>
                <a:ea typeface="+mj-ea"/>
                <a:cs typeface="B Titr" panose="00000700000000000000" pitchFamily="2" charset="-78"/>
              </a:rPr>
              <a:t>محصولات بانكداري </a:t>
            </a:r>
            <a:r>
              <a:rPr lang="en-US" sz="3000" b="1" dirty="0">
                <a:solidFill>
                  <a:srgbClr val="C00000"/>
                </a:solidFill>
                <a:latin typeface="+mj-lt"/>
                <a:ea typeface="+mj-ea"/>
                <a:cs typeface="B Titr" panose="00000700000000000000" pitchFamily="2" charset="-78"/>
              </a:rPr>
              <a:t>PLS</a:t>
            </a:r>
            <a:r>
              <a:rPr lang="fa-IR" sz="3000" b="1" dirty="0">
                <a:solidFill>
                  <a:srgbClr val="C00000"/>
                </a:solidFill>
                <a:latin typeface="+mj-lt"/>
                <a:ea typeface="+mj-ea"/>
                <a:cs typeface="B Titr" panose="00000700000000000000" pitchFamily="2" charset="-78"/>
              </a:rPr>
              <a:t> و تسويه حساب</a:t>
            </a:r>
            <a:endParaRPr lang="en-US" sz="3000" b="1" dirty="0">
              <a:solidFill>
                <a:srgbClr val="C00000"/>
              </a:solidFill>
              <a:latin typeface="+mj-lt"/>
              <a:ea typeface="+mj-ea"/>
              <a:cs typeface="B Titr" panose="00000700000000000000" pitchFamily="2" charset="-78"/>
            </a:endParaRPr>
          </a:p>
        </p:txBody>
      </p:sp>
      <p:pic>
        <p:nvPicPr>
          <p:cNvPr id="8" name="Picture 3" descr="C:\Users\Vaio\Desktop\BMI_logo__7cb61e1a0d[1].png"/>
          <p:cNvPicPr>
            <a:picLocks noChangeAspect="1" noChangeArrowheads="1"/>
          </p:cNvPicPr>
          <p:nvPr/>
        </p:nvPicPr>
        <p:blipFill>
          <a:blip r:embed="rId5"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1984232461"/>
      </p:ext>
    </p:extLst>
  </p:cSld>
  <p:clrMapOvr>
    <a:masterClrMapping/>
  </p:clrMapOvr>
  <p:transition>
    <p:cover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765042"/>
            <a:ext cx="8424936" cy="5016758"/>
          </a:xfrm>
          <a:prstGeom prst="rect">
            <a:avLst/>
          </a:prstGeom>
        </p:spPr>
        <p:txBody>
          <a:bodyPr wrap="square">
            <a:spAutoFit/>
          </a:bodyPr>
          <a:lstStyle/>
          <a:p>
            <a:pPr algn="r" rtl="1">
              <a:lnSpc>
                <a:spcPct val="200000"/>
              </a:lnSpc>
            </a:pPr>
            <a:r>
              <a:rPr lang="fa-IR" sz="2000" b="1" i="1" u="sng" dirty="0">
                <a:solidFill>
                  <a:srgbClr val="FF0000"/>
                </a:solidFill>
                <a:cs typeface="B Nazanin" pitchFamily="2" charset="-78"/>
              </a:rPr>
              <a:t>هيئت مديره و مدير عامل</a:t>
            </a:r>
          </a:p>
          <a:p>
            <a:pPr algn="r" rtl="1">
              <a:lnSpc>
                <a:spcPct val="200000"/>
              </a:lnSpc>
            </a:pPr>
            <a:r>
              <a:rPr lang="fa-IR" sz="2000" b="1" u="sng" dirty="0">
                <a:solidFill>
                  <a:srgbClr val="002060"/>
                </a:solidFill>
                <a:cs typeface="B Nazanin" pitchFamily="2" charset="-78"/>
              </a:rPr>
              <a:t>كميته راهبردي بانكداري: </a:t>
            </a:r>
            <a:r>
              <a:rPr lang="fa-IR" sz="2000" b="1" dirty="0">
                <a:cs typeface="B Nazanin" pitchFamily="2" charset="-78"/>
              </a:rPr>
              <a:t>عضو هيئت مديره ناظر، مشاور، نمايندگان ادارات حقوقي و دعاويي، معاملات، بررسي طرحها ونظارت، سرمايه‌گذاري، تحقيقات و برنامه ريزي، سازمان و روشها، رئيس شعبه </a:t>
            </a:r>
            <a:r>
              <a:rPr lang="en-US" sz="2000" b="1" dirty="0">
                <a:cs typeface="B Nazanin" pitchFamily="2" charset="-78"/>
              </a:rPr>
              <a:t>PLS</a:t>
            </a:r>
            <a:r>
              <a:rPr lang="fa-IR" sz="2000" b="1" dirty="0">
                <a:cs typeface="B Nazanin" pitchFamily="2" charset="-78"/>
              </a:rPr>
              <a:t>.</a:t>
            </a:r>
          </a:p>
          <a:p>
            <a:pPr algn="r" rtl="1">
              <a:lnSpc>
                <a:spcPct val="200000"/>
              </a:lnSpc>
            </a:pPr>
            <a:r>
              <a:rPr lang="fa-IR" sz="2000" b="1" u="sng" dirty="0">
                <a:solidFill>
                  <a:srgbClr val="002060"/>
                </a:solidFill>
                <a:cs typeface="B Nazanin" pitchFamily="2" charset="-78"/>
              </a:rPr>
              <a:t>اداره </a:t>
            </a:r>
            <a:r>
              <a:rPr lang="en-US" sz="2000" b="1" u="sng" dirty="0">
                <a:solidFill>
                  <a:srgbClr val="002060"/>
                </a:solidFill>
                <a:cs typeface="B Nazanin" pitchFamily="2" charset="-78"/>
              </a:rPr>
              <a:t>PLS</a:t>
            </a:r>
            <a:r>
              <a:rPr lang="fa-IR" sz="2000" b="1" u="sng" dirty="0">
                <a:solidFill>
                  <a:srgbClr val="002060"/>
                </a:solidFill>
                <a:cs typeface="B Nazanin" pitchFamily="2" charset="-78"/>
              </a:rPr>
              <a:t>: </a:t>
            </a:r>
            <a:r>
              <a:rPr lang="fa-IR" sz="2000" b="1" dirty="0">
                <a:cs typeface="B Nazanin" pitchFamily="2" charset="-78"/>
              </a:rPr>
              <a:t>واحدهاي حقوقي، ارزيابي مجري و طرحها،‌مميزي، مهندسي مالي، امين، ساير دواير مورد نياز. </a:t>
            </a:r>
            <a:r>
              <a:rPr lang="fa-IR" sz="2000" b="1" dirty="0" smtClean="0">
                <a:solidFill>
                  <a:srgbClr val="FF0000"/>
                </a:solidFill>
                <a:cs typeface="B Nazanin" pitchFamily="2" charset="-78"/>
              </a:rPr>
              <a:t>(چارت </a:t>
            </a:r>
            <a:r>
              <a:rPr lang="fa-IR" sz="2000" b="1" dirty="0" err="1" smtClean="0">
                <a:solidFill>
                  <a:srgbClr val="FF0000"/>
                </a:solidFill>
                <a:cs typeface="B Nazanin" pitchFamily="2" charset="-78"/>
              </a:rPr>
              <a:t>سازماني</a:t>
            </a:r>
            <a:r>
              <a:rPr lang="fa-IR" sz="2000" b="1" dirty="0" smtClean="0">
                <a:solidFill>
                  <a:srgbClr val="FF0000"/>
                </a:solidFill>
                <a:cs typeface="B Nazanin" pitchFamily="2" charset="-78"/>
              </a:rPr>
              <a:t>)</a:t>
            </a:r>
          </a:p>
          <a:p>
            <a:pPr algn="r" rtl="1">
              <a:lnSpc>
                <a:spcPct val="200000"/>
              </a:lnSpc>
            </a:pPr>
            <a:endParaRPr lang="fa-IR" sz="2000" b="1" dirty="0">
              <a:cs typeface="B Nazanin" pitchFamily="2" charset="-78"/>
            </a:endParaRPr>
          </a:p>
          <a:p>
            <a:pPr algn="r" rtl="1">
              <a:lnSpc>
                <a:spcPct val="200000"/>
              </a:lnSpc>
            </a:pPr>
            <a:r>
              <a:rPr lang="fa-IR" sz="2000" b="1" u="sng" dirty="0">
                <a:solidFill>
                  <a:srgbClr val="002060"/>
                </a:solidFill>
                <a:cs typeface="B Nazanin" pitchFamily="2" charset="-78"/>
              </a:rPr>
              <a:t>شعبه </a:t>
            </a:r>
            <a:r>
              <a:rPr lang="en-US" sz="2000" b="1" u="sng" dirty="0">
                <a:solidFill>
                  <a:srgbClr val="002060"/>
                </a:solidFill>
                <a:cs typeface="B Nazanin" pitchFamily="2" charset="-78"/>
              </a:rPr>
              <a:t>PLS</a:t>
            </a:r>
            <a:r>
              <a:rPr lang="fa-IR" sz="2000" b="1" u="sng" dirty="0">
                <a:solidFill>
                  <a:srgbClr val="002060"/>
                </a:solidFill>
                <a:cs typeface="B Nazanin" pitchFamily="2" charset="-78"/>
              </a:rPr>
              <a:t>: </a:t>
            </a:r>
            <a:r>
              <a:rPr lang="fa-IR" sz="2000" b="1" dirty="0">
                <a:cs typeface="B Nazanin" pitchFamily="2" charset="-78"/>
              </a:rPr>
              <a:t>دايره اطلاع رساني، دايره صندوق، ساير دواير.</a:t>
            </a:r>
          </a:p>
        </p:txBody>
      </p:sp>
      <p:sp>
        <p:nvSpPr>
          <p:cNvPr id="5" name="Rectangle 4"/>
          <p:cNvSpPr/>
          <p:nvPr/>
        </p:nvSpPr>
        <p:spPr>
          <a:xfrm>
            <a:off x="76200" y="1046202"/>
            <a:ext cx="8915400" cy="553998"/>
          </a:xfrm>
          <a:prstGeom prst="rect">
            <a:avLst/>
          </a:prstGeom>
        </p:spPr>
        <p:txBody>
          <a:bodyPr wrap="square">
            <a:spAutoFit/>
          </a:bodyPr>
          <a:lstStyle/>
          <a:p>
            <a:pPr algn="r" rtl="1"/>
            <a:r>
              <a:rPr lang="fa-IR" sz="3000" b="1" dirty="0">
                <a:solidFill>
                  <a:srgbClr val="C00000"/>
                </a:solidFill>
                <a:latin typeface="+mj-lt"/>
                <a:ea typeface="+mj-ea"/>
                <a:cs typeface="B Titr" panose="00000700000000000000" pitchFamily="2" charset="-78"/>
              </a:rPr>
              <a:t>ساختار و تشكيلات بانكداري مشاركت در سود و </a:t>
            </a:r>
            <a:r>
              <a:rPr lang="fa-IR" sz="3000" b="1" dirty="0" err="1" smtClean="0">
                <a:solidFill>
                  <a:srgbClr val="C00000"/>
                </a:solidFill>
                <a:latin typeface="+mj-lt"/>
                <a:ea typeface="+mj-ea"/>
                <a:cs typeface="B Titr" panose="00000700000000000000" pitchFamily="2" charset="-78"/>
              </a:rPr>
              <a:t>زيان</a:t>
            </a:r>
            <a:r>
              <a:rPr lang="fa-IR" sz="3000" b="1" dirty="0" smtClean="0">
                <a:solidFill>
                  <a:srgbClr val="C00000"/>
                </a:solidFill>
                <a:latin typeface="+mj-lt"/>
                <a:ea typeface="+mj-ea"/>
                <a:cs typeface="B Titr" panose="00000700000000000000" pitchFamily="2" charset="-78"/>
              </a:rPr>
              <a:t> راستین </a:t>
            </a:r>
            <a:r>
              <a:rPr lang="en-US" sz="3000" b="1" dirty="0">
                <a:solidFill>
                  <a:srgbClr val="C00000"/>
                </a:solidFill>
                <a:latin typeface="+mj-lt"/>
                <a:ea typeface="+mj-ea"/>
                <a:cs typeface="B Titr" panose="00000700000000000000" pitchFamily="2" charset="-78"/>
              </a:rPr>
              <a:t>PLS</a:t>
            </a: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1770820541"/>
      </p:ext>
    </p:extLst>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371540"/>
            <a:ext cx="8784976" cy="3785652"/>
          </a:xfrm>
          <a:prstGeom prst="rect">
            <a:avLst/>
          </a:prstGeom>
        </p:spPr>
        <p:txBody>
          <a:bodyPr wrap="square">
            <a:spAutoFit/>
          </a:bodyPr>
          <a:lstStyle/>
          <a:p>
            <a:pPr algn="r" rtl="1">
              <a:lnSpc>
                <a:spcPct val="200000"/>
              </a:lnSpc>
            </a:pPr>
            <a:r>
              <a:rPr lang="ar-SA" sz="2000" b="1" dirty="0" smtClean="0">
                <a:latin typeface="Georgia" pitchFamily="18" charset="0"/>
                <a:cs typeface="B Nazanin" pitchFamily="2" charset="-78"/>
              </a:rPr>
              <a:t>به منظور اجرايي شدن طرح مشاركت در سود و زيان، شعبه مشاركت در سود و زيان </a:t>
            </a:r>
            <a:r>
              <a:rPr lang="en-US" sz="2000" b="1" dirty="0" smtClean="0">
                <a:latin typeface="Georgia" pitchFamily="18" charset="0"/>
                <a:cs typeface="B Nazanin" pitchFamily="2" charset="-78"/>
              </a:rPr>
              <a:t>PLS</a:t>
            </a:r>
            <a:r>
              <a:rPr lang="ar-SA" sz="2000" b="1" dirty="0" smtClean="0">
                <a:latin typeface="Georgia" pitchFamily="18" charset="0"/>
                <a:cs typeface="B Nazanin" pitchFamily="2" charset="-78"/>
              </a:rPr>
              <a:t> (كه ترجيحاً شعبه‌اي مستقل مي‌باشد) انتخاب و اين شعبه تحت نظارت عضو هيئت مديره ناظر مسئوليت اجراي طرح را براساس ضوابط و دستورالعملهاي تعيين شده به عهده دارد. </a:t>
            </a:r>
            <a:endParaRPr lang="fa-IR" sz="2000" b="1" dirty="0" smtClean="0">
              <a:latin typeface="Georgia" pitchFamily="18" charset="0"/>
              <a:cs typeface="B Nazanin" pitchFamily="2" charset="-78"/>
            </a:endParaRPr>
          </a:p>
          <a:p>
            <a:pPr algn="r" rtl="1">
              <a:lnSpc>
                <a:spcPct val="200000"/>
              </a:lnSpc>
            </a:pPr>
            <a:r>
              <a:rPr lang="fa-IR" sz="2000" b="1" dirty="0" smtClean="0">
                <a:latin typeface="Georgia" pitchFamily="18" charset="0"/>
                <a:cs typeface="B Nazanin" pitchFamily="2" charset="-78"/>
              </a:rPr>
              <a:t>شعبه مذكور علاوه بر داشتن ساختار ساير شعب جهت ارائه خدمات بانكي، مي‌بايد از دوايري همچون دايره اطلاع‌رساني و ارائه خدمات مشاوره، برخوردار بوده و نيز دايره صندوق اين شعبه، علاوه بر شرح وظايف متعارف ساير دواير صندوق، مي‌بايد وظايف خاصي را نيز به انجام رساند.</a:t>
            </a:r>
            <a:endParaRPr lang="fa-IR" sz="2000" b="1" dirty="0">
              <a:latin typeface="Georgia" pitchFamily="18" charset="0"/>
              <a:cs typeface="B Nazanin" pitchFamily="2" charset="-78"/>
            </a:endParaRPr>
          </a:p>
        </p:txBody>
      </p:sp>
      <p:sp>
        <p:nvSpPr>
          <p:cNvPr id="5" name="Rectangle 4"/>
          <p:cNvSpPr/>
          <p:nvPr/>
        </p:nvSpPr>
        <p:spPr>
          <a:xfrm>
            <a:off x="3779912" y="548680"/>
            <a:ext cx="4666662" cy="553998"/>
          </a:xfrm>
          <a:prstGeom prst="rect">
            <a:avLst/>
          </a:prstGeom>
        </p:spPr>
        <p:txBody>
          <a:bodyPr wrap="none">
            <a:spAutoFit/>
          </a:bodyPr>
          <a:lstStyle/>
          <a:p>
            <a:pPr algn="r" rtl="1"/>
            <a:r>
              <a:rPr lang="ar-SA" sz="3000" b="1" i="1" dirty="0">
                <a:solidFill>
                  <a:srgbClr val="C00000"/>
                </a:solidFill>
                <a:latin typeface="+mj-lt"/>
                <a:ea typeface="+mj-ea"/>
                <a:cs typeface="B Nazanin" pitchFamily="2" charset="-78"/>
              </a:rPr>
              <a:t>شعبه مشاركت در سود و زيان </a:t>
            </a:r>
            <a:r>
              <a:rPr lang="en-US" sz="3000" b="1" i="1" dirty="0">
                <a:solidFill>
                  <a:srgbClr val="C00000"/>
                </a:solidFill>
                <a:latin typeface="+mj-lt"/>
                <a:ea typeface="+mj-ea"/>
                <a:cs typeface="B Nazanin" pitchFamily="2" charset="-78"/>
              </a:rPr>
              <a:t>PLS</a:t>
            </a: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2397244667"/>
      </p:ext>
    </p:extLst>
  </p:cSld>
  <p:clrMapOvr>
    <a:masterClrMapping/>
  </p:clrMapOvr>
  <p:transition>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340768"/>
            <a:ext cx="8280920" cy="4401205"/>
          </a:xfrm>
          <a:prstGeom prst="rect">
            <a:avLst/>
          </a:prstGeom>
        </p:spPr>
        <p:txBody>
          <a:bodyPr wrap="square">
            <a:spAutoFit/>
          </a:bodyPr>
          <a:lstStyle/>
          <a:p>
            <a:pPr marL="457200" indent="-457200" algn="r" rtl="1">
              <a:lnSpc>
                <a:spcPct val="200000"/>
              </a:lnSpc>
              <a:buClr>
                <a:srgbClr val="FF0000"/>
              </a:buClr>
              <a:buSzPct val="110000"/>
              <a:buFont typeface="Wingdings" pitchFamily="2" charset="2"/>
              <a:buChar char="ü"/>
            </a:pPr>
            <a:r>
              <a:rPr lang="ar-SA" sz="2000" b="1" dirty="0" smtClean="0">
                <a:latin typeface="Georgia" pitchFamily="18" charset="0"/>
                <a:cs typeface="B Nazanin" pitchFamily="2" charset="-78"/>
              </a:rPr>
              <a:t>دريافت اطلاعات مربوط به انواع محصولات مشاركت، شرايط و مقررات سپرده‌گذار و مجري و نحوه سپرده‌گذاري مجدد.</a:t>
            </a:r>
            <a:endParaRPr lang="en-US" sz="2000" b="1" dirty="0" smtClean="0">
              <a:latin typeface="Georgia" pitchFamily="18" charset="0"/>
              <a:cs typeface="B Nazanin" pitchFamily="2" charset="-78"/>
            </a:endParaRPr>
          </a:p>
          <a:p>
            <a:pPr marL="457200" indent="-457200" algn="r" rtl="1">
              <a:lnSpc>
                <a:spcPct val="200000"/>
              </a:lnSpc>
              <a:buClr>
                <a:srgbClr val="FF0000"/>
              </a:buClr>
              <a:buSzPct val="110000"/>
              <a:buFont typeface="Wingdings" pitchFamily="2" charset="2"/>
              <a:buChar char="ü"/>
            </a:pPr>
            <a:r>
              <a:rPr lang="ar-SA" sz="2000" b="1" dirty="0" smtClean="0">
                <a:latin typeface="Georgia" pitchFamily="18" charset="0"/>
                <a:cs typeface="B Nazanin" pitchFamily="2" charset="-78"/>
              </a:rPr>
              <a:t>اطلاع‌رساني و ارائه خدمات مشاوره‌اي به مشتريان، درخصوص محصولات و امكانات شعبه مشاركت در سود و زيان </a:t>
            </a:r>
            <a:r>
              <a:rPr lang="en-US" sz="2000" b="1" dirty="0" smtClean="0">
                <a:latin typeface="Georgia" pitchFamily="18" charset="0"/>
                <a:cs typeface="B Nazanin" pitchFamily="2" charset="-78"/>
              </a:rPr>
              <a:t>PLS</a:t>
            </a:r>
            <a:r>
              <a:rPr lang="ar-SA" sz="2000" b="1" dirty="0" smtClean="0">
                <a:latin typeface="Georgia" pitchFamily="18" charset="0"/>
                <a:cs typeface="B Nazanin" pitchFamily="2" charset="-78"/>
              </a:rPr>
              <a:t>.</a:t>
            </a:r>
            <a:endParaRPr lang="en-US" sz="2000" b="1" dirty="0" smtClean="0">
              <a:latin typeface="Georgia" pitchFamily="18" charset="0"/>
              <a:cs typeface="B Nazanin" pitchFamily="2" charset="-78"/>
            </a:endParaRPr>
          </a:p>
          <a:p>
            <a:pPr marL="457200" indent="-457200" algn="r" rtl="1">
              <a:lnSpc>
                <a:spcPct val="200000"/>
              </a:lnSpc>
              <a:buClr>
                <a:srgbClr val="FF0000"/>
              </a:buClr>
              <a:buSzPct val="110000"/>
              <a:buFont typeface="Wingdings" pitchFamily="2" charset="2"/>
              <a:buChar char="ü"/>
            </a:pPr>
            <a:r>
              <a:rPr lang="ar-SA" sz="2000" b="1" dirty="0" smtClean="0">
                <a:latin typeface="Georgia" pitchFamily="18" charset="0"/>
                <a:cs typeface="B Nazanin" pitchFamily="2" charset="-78"/>
              </a:rPr>
              <a:t>دريافت درخواست سپرده‌گذاران، تكميل فرمهاي مربوط به سپرده‌گذاري يا مشاركت‌ها و ثبت اطلاعات فرمهاي تكميل شده. </a:t>
            </a:r>
            <a:endParaRPr lang="en-US" sz="2000" b="1" dirty="0" smtClean="0">
              <a:latin typeface="Georgia" pitchFamily="18" charset="0"/>
              <a:cs typeface="B Nazanin" pitchFamily="2" charset="-78"/>
            </a:endParaRPr>
          </a:p>
          <a:p>
            <a:pPr marL="457200" indent="-457200" algn="r" rtl="1">
              <a:lnSpc>
                <a:spcPct val="200000"/>
              </a:lnSpc>
              <a:buClr>
                <a:srgbClr val="FF0000"/>
              </a:buClr>
              <a:buSzPct val="110000"/>
              <a:buFont typeface="Wingdings" pitchFamily="2" charset="2"/>
              <a:buChar char="ü"/>
            </a:pPr>
            <a:r>
              <a:rPr lang="ar-SA" sz="2000" b="1" dirty="0" smtClean="0">
                <a:latin typeface="Georgia" pitchFamily="18" charset="0"/>
                <a:cs typeface="B Nazanin" pitchFamily="2" charset="-78"/>
              </a:rPr>
              <a:t>ارسال فرمهاي تكميل شده مربوط به خريد و فروش گواهي مشاركت به دايره صندوق</a:t>
            </a:r>
            <a:r>
              <a:rPr lang="en-US" sz="2000" b="1" dirty="0" smtClean="0">
                <a:latin typeface="Georgia" pitchFamily="18" charset="0"/>
                <a:cs typeface="B Nazanin" pitchFamily="2" charset="-78"/>
              </a:rPr>
              <a:t> </a:t>
            </a:r>
            <a:endParaRPr lang="en-US" sz="2000" b="1" dirty="0">
              <a:latin typeface="Georgia" pitchFamily="18" charset="0"/>
              <a:cs typeface="B Nazanin" pitchFamily="2" charset="-78"/>
            </a:endParaRPr>
          </a:p>
        </p:txBody>
      </p:sp>
      <p:sp>
        <p:nvSpPr>
          <p:cNvPr id="5" name="Rectangle 4"/>
          <p:cNvSpPr/>
          <p:nvPr/>
        </p:nvSpPr>
        <p:spPr>
          <a:xfrm>
            <a:off x="1219200" y="1063769"/>
            <a:ext cx="7452681" cy="553998"/>
          </a:xfrm>
          <a:prstGeom prst="rect">
            <a:avLst/>
          </a:prstGeom>
        </p:spPr>
        <p:txBody>
          <a:bodyPr wrap="none">
            <a:spAutoFit/>
          </a:bodyPr>
          <a:lstStyle/>
          <a:p>
            <a:pPr marL="342900" indent="-342900">
              <a:buFont typeface="Wingdings" pitchFamily="2" charset="2"/>
              <a:buNone/>
            </a:pPr>
            <a:r>
              <a:rPr lang="ar-SA" sz="3000" b="1" dirty="0">
                <a:solidFill>
                  <a:srgbClr val="C00000"/>
                </a:solidFill>
                <a:latin typeface="+mj-lt"/>
                <a:ea typeface="+mj-ea"/>
                <a:cs typeface="B Titr" panose="00000700000000000000" pitchFamily="2" charset="-78"/>
              </a:rPr>
              <a:t>شرح وظايف دايره اطلاع‌رساني و ارائه خدمات مشاوره</a:t>
            </a:r>
            <a:endParaRPr lang="en-US" sz="3000" b="1" dirty="0">
              <a:solidFill>
                <a:srgbClr val="C00000"/>
              </a:solidFill>
              <a:latin typeface="+mj-lt"/>
              <a:ea typeface="+mj-ea"/>
              <a:cs typeface="B Titr" panose="00000700000000000000" pitchFamily="2" charset="-78"/>
            </a:endParaRP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892467959"/>
      </p:ext>
    </p:extLst>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143636" y="2745353"/>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تضمينات ، وثائق و آورده‌ها</a:t>
            </a:r>
          </a:p>
        </p:txBody>
      </p:sp>
      <p:sp>
        <p:nvSpPr>
          <p:cNvPr id="5" name="Oval 4"/>
          <p:cNvSpPr/>
          <p:nvPr/>
        </p:nvSpPr>
        <p:spPr>
          <a:xfrm>
            <a:off x="6215074" y="3537441"/>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مدارك و مستندات</a:t>
            </a:r>
          </a:p>
        </p:txBody>
      </p:sp>
      <p:sp>
        <p:nvSpPr>
          <p:cNvPr id="6" name="Oval 5"/>
          <p:cNvSpPr/>
          <p:nvPr/>
        </p:nvSpPr>
        <p:spPr>
          <a:xfrm>
            <a:off x="6143636" y="4410561"/>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ارزيابي طرح</a:t>
            </a:r>
          </a:p>
        </p:txBody>
      </p:sp>
      <p:sp>
        <p:nvSpPr>
          <p:cNvPr id="7" name="Oval 6"/>
          <p:cNvSpPr/>
          <p:nvPr/>
        </p:nvSpPr>
        <p:spPr>
          <a:xfrm>
            <a:off x="6143604" y="5202649"/>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استانداردها الزامات نظارت</a:t>
            </a:r>
          </a:p>
        </p:txBody>
      </p:sp>
      <p:sp>
        <p:nvSpPr>
          <p:cNvPr id="8" name="Oval 7"/>
          <p:cNvSpPr/>
          <p:nvPr/>
        </p:nvSpPr>
        <p:spPr>
          <a:xfrm>
            <a:off x="6143604" y="5994737"/>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گزارش دهي مجريي</a:t>
            </a:r>
          </a:p>
        </p:txBody>
      </p:sp>
      <p:sp>
        <p:nvSpPr>
          <p:cNvPr id="9" name="Oval 8"/>
          <p:cNvSpPr/>
          <p:nvPr/>
        </p:nvSpPr>
        <p:spPr>
          <a:xfrm>
            <a:off x="6143636" y="1953265"/>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حسابداري و حسابرسي</a:t>
            </a:r>
          </a:p>
        </p:txBody>
      </p:sp>
      <p:sp>
        <p:nvSpPr>
          <p:cNvPr id="10" name="Oval 9"/>
          <p:cNvSpPr/>
          <p:nvPr/>
        </p:nvSpPr>
        <p:spPr>
          <a:xfrm>
            <a:off x="3214678" y="2745353"/>
            <a:ext cx="2571768" cy="639048"/>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تغيير در زمانبندي</a:t>
            </a:r>
          </a:p>
        </p:txBody>
      </p:sp>
      <p:sp>
        <p:nvSpPr>
          <p:cNvPr id="11" name="Oval 10"/>
          <p:cNvSpPr/>
          <p:nvPr/>
        </p:nvSpPr>
        <p:spPr>
          <a:xfrm>
            <a:off x="3214678" y="3537441"/>
            <a:ext cx="2571768" cy="639048"/>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مشاركت جديد</a:t>
            </a:r>
          </a:p>
        </p:txBody>
      </p:sp>
      <p:sp>
        <p:nvSpPr>
          <p:cNvPr id="12" name="Oval 11"/>
          <p:cNvSpPr/>
          <p:nvPr/>
        </p:nvSpPr>
        <p:spPr>
          <a:xfrm>
            <a:off x="3275856" y="4329529"/>
            <a:ext cx="2571768" cy="639048"/>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تسويه حساب</a:t>
            </a:r>
          </a:p>
        </p:txBody>
      </p:sp>
      <p:sp>
        <p:nvSpPr>
          <p:cNvPr id="13" name="Oval 12"/>
          <p:cNvSpPr/>
          <p:nvPr/>
        </p:nvSpPr>
        <p:spPr>
          <a:xfrm>
            <a:off x="3286116" y="5202649"/>
            <a:ext cx="2571768" cy="639048"/>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داوري (حكميت)</a:t>
            </a:r>
          </a:p>
        </p:txBody>
      </p:sp>
      <p:sp>
        <p:nvSpPr>
          <p:cNvPr id="14" name="Oval 13"/>
          <p:cNvSpPr/>
          <p:nvPr/>
        </p:nvSpPr>
        <p:spPr>
          <a:xfrm>
            <a:off x="3286116" y="5994737"/>
            <a:ext cx="2571768" cy="639048"/>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فورس ماژور</a:t>
            </a:r>
          </a:p>
        </p:txBody>
      </p:sp>
      <p:sp>
        <p:nvSpPr>
          <p:cNvPr id="15" name="Oval 14"/>
          <p:cNvSpPr/>
          <p:nvPr/>
        </p:nvSpPr>
        <p:spPr>
          <a:xfrm>
            <a:off x="3286116" y="1089169"/>
            <a:ext cx="2571768" cy="730340"/>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تنظيم قرارداد</a:t>
            </a:r>
          </a:p>
        </p:txBody>
      </p:sp>
      <p:sp>
        <p:nvSpPr>
          <p:cNvPr id="16" name="Oval 15"/>
          <p:cNvSpPr/>
          <p:nvPr/>
        </p:nvSpPr>
        <p:spPr>
          <a:xfrm>
            <a:off x="428596" y="1161177"/>
            <a:ext cx="2571768" cy="639048"/>
          </a:xfrm>
          <a:prstGeom prst="ellipse">
            <a:avLst/>
          </a:prstGeom>
          <a:solidFill>
            <a:schemeClr val="tx2">
              <a:lumMod val="60000"/>
              <a:lumOff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صلاحيت امين</a:t>
            </a:r>
          </a:p>
        </p:txBody>
      </p:sp>
      <p:sp>
        <p:nvSpPr>
          <p:cNvPr id="17" name="Oval 16"/>
          <p:cNvSpPr/>
          <p:nvPr/>
        </p:nvSpPr>
        <p:spPr>
          <a:xfrm>
            <a:off x="500034" y="1953265"/>
            <a:ext cx="2571768" cy="639048"/>
          </a:xfrm>
          <a:prstGeom prst="ellipse">
            <a:avLst/>
          </a:prstGeom>
          <a:solidFill>
            <a:schemeClr val="tx2">
              <a:lumMod val="60000"/>
              <a:lumOff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smtClean="0">
                <a:solidFill>
                  <a:schemeClr val="tx1"/>
                </a:solidFill>
                <a:latin typeface="IranNastaliq" pitchFamily="18" charset="0"/>
                <a:cs typeface="B Nazanin" pitchFamily="2" charset="-78"/>
              </a:rPr>
              <a:t>حق‌الزحمه </a:t>
            </a:r>
            <a:r>
              <a:rPr lang="fa-IR" b="1" dirty="0">
                <a:solidFill>
                  <a:schemeClr val="tx1"/>
                </a:solidFill>
                <a:latin typeface="IranNastaliq" pitchFamily="18" charset="0"/>
                <a:cs typeface="B Nazanin" pitchFamily="2" charset="-78"/>
              </a:rPr>
              <a:t>امين</a:t>
            </a:r>
          </a:p>
        </p:txBody>
      </p:sp>
      <p:sp>
        <p:nvSpPr>
          <p:cNvPr id="18" name="Oval 17"/>
          <p:cNvSpPr/>
          <p:nvPr/>
        </p:nvSpPr>
        <p:spPr>
          <a:xfrm>
            <a:off x="428596" y="2745353"/>
            <a:ext cx="2571768" cy="639048"/>
          </a:xfrm>
          <a:prstGeom prst="ellipse">
            <a:avLst/>
          </a:prstGeom>
          <a:solidFill>
            <a:schemeClr val="tx2">
              <a:lumMod val="60000"/>
              <a:lumOff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انصراف سپرده گذار</a:t>
            </a:r>
          </a:p>
        </p:txBody>
      </p:sp>
      <p:sp>
        <p:nvSpPr>
          <p:cNvPr id="19" name="Oval 18"/>
          <p:cNvSpPr/>
          <p:nvPr/>
        </p:nvSpPr>
        <p:spPr>
          <a:xfrm>
            <a:off x="428596" y="3537441"/>
            <a:ext cx="2571768" cy="639048"/>
          </a:xfrm>
          <a:prstGeom prst="ellipse">
            <a:avLst/>
          </a:prstGeom>
          <a:solidFill>
            <a:schemeClr val="tx2">
              <a:lumMod val="60000"/>
              <a:lumOff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تبديل گواهي مشاركت</a:t>
            </a:r>
          </a:p>
        </p:txBody>
      </p:sp>
      <p:sp>
        <p:nvSpPr>
          <p:cNvPr id="20" name="Oval 19"/>
          <p:cNvSpPr/>
          <p:nvPr/>
        </p:nvSpPr>
        <p:spPr>
          <a:xfrm>
            <a:off x="428596" y="4401537"/>
            <a:ext cx="2571768" cy="639048"/>
          </a:xfrm>
          <a:prstGeom prst="ellipse">
            <a:avLst/>
          </a:prstGeom>
          <a:solidFill>
            <a:schemeClr val="tx2">
              <a:lumMod val="60000"/>
              <a:lumOff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معاملات گواهي مشاركت</a:t>
            </a:r>
          </a:p>
        </p:txBody>
      </p:sp>
      <p:sp>
        <p:nvSpPr>
          <p:cNvPr id="21" name="Oval 20"/>
          <p:cNvSpPr/>
          <p:nvPr/>
        </p:nvSpPr>
        <p:spPr>
          <a:xfrm>
            <a:off x="3286116" y="1953265"/>
            <a:ext cx="2571768" cy="639048"/>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دريافتيهاي بانك</a:t>
            </a:r>
          </a:p>
        </p:txBody>
      </p:sp>
      <p:sp>
        <p:nvSpPr>
          <p:cNvPr id="22" name="Oval 21"/>
          <p:cNvSpPr/>
          <p:nvPr/>
        </p:nvSpPr>
        <p:spPr>
          <a:xfrm>
            <a:off x="6215074" y="1089169"/>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احراز توانايي مجريي</a:t>
            </a:r>
          </a:p>
        </p:txBody>
      </p:sp>
      <p:sp>
        <p:nvSpPr>
          <p:cNvPr id="23" name="Oval 22"/>
          <p:cNvSpPr/>
          <p:nvPr/>
        </p:nvSpPr>
        <p:spPr>
          <a:xfrm>
            <a:off x="428596" y="5193625"/>
            <a:ext cx="2571768" cy="639048"/>
          </a:xfrm>
          <a:prstGeom prst="ellipse">
            <a:avLst/>
          </a:prstGeom>
          <a:solidFill>
            <a:schemeClr val="tx2">
              <a:lumMod val="60000"/>
              <a:lumOff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پوششهاي بيمه‌اي</a:t>
            </a:r>
          </a:p>
        </p:txBody>
      </p:sp>
      <p:sp>
        <p:nvSpPr>
          <p:cNvPr id="24" name="Rectangle 23"/>
          <p:cNvSpPr/>
          <p:nvPr/>
        </p:nvSpPr>
        <p:spPr>
          <a:xfrm>
            <a:off x="0" y="5943600"/>
            <a:ext cx="3000364" cy="1015663"/>
          </a:xfrm>
          <a:prstGeom prst="rect">
            <a:avLst/>
          </a:prstGeom>
        </p:spPr>
        <p:txBody>
          <a:bodyPr wrap="square">
            <a:spAutoFit/>
          </a:bodyPr>
          <a:lstStyle/>
          <a:p>
            <a:pPr algn="r" rtl="1"/>
            <a:r>
              <a:rPr lang="fa-IR" sz="3000" b="1" dirty="0">
                <a:solidFill>
                  <a:srgbClr val="C00000"/>
                </a:solidFill>
                <a:latin typeface="+mj-lt"/>
                <a:ea typeface="+mj-ea"/>
                <a:cs typeface="B Titr" panose="00000700000000000000" pitchFamily="2" charset="-78"/>
              </a:rPr>
              <a:t>دستورالعمل‌ها در بانكداري </a:t>
            </a:r>
            <a:r>
              <a:rPr lang="en-US" sz="3000" b="1" dirty="0">
                <a:solidFill>
                  <a:srgbClr val="C00000"/>
                </a:solidFill>
                <a:latin typeface="+mj-lt"/>
                <a:ea typeface="+mj-ea"/>
                <a:cs typeface="B Titr" panose="00000700000000000000" pitchFamily="2" charset="-78"/>
              </a:rPr>
              <a:t>PLS</a:t>
            </a:r>
          </a:p>
        </p:txBody>
      </p:sp>
      <p:sp>
        <p:nvSpPr>
          <p:cNvPr id="25" name="Slide Number Placeholder 24"/>
          <p:cNvSpPr>
            <a:spLocks noGrp="1"/>
          </p:cNvSpPr>
          <p:nvPr>
            <p:ph type="sldNum" sz="quarter" idx="12"/>
          </p:nvPr>
        </p:nvSpPr>
        <p:spPr>
          <a:xfrm>
            <a:off x="4362450" y="1207562"/>
            <a:ext cx="457200" cy="441325"/>
          </a:xfrm>
        </p:spPr>
        <p:txBody>
          <a:bodyPr/>
          <a:lstStyle/>
          <a:p>
            <a:fld id="{AEA206E8-F2F5-4976-9621-DE55999036D4}" type="slidenum">
              <a:rPr lang="en-US" smtClean="0"/>
              <a:pPr/>
              <a:t>26</a:t>
            </a:fld>
            <a:endParaRPr lang="en-US"/>
          </a:p>
        </p:txBody>
      </p:sp>
      <p:pic>
        <p:nvPicPr>
          <p:cNvPr id="27"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3710563575"/>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1143000"/>
            <a:ext cx="5638800" cy="758825"/>
          </a:xfrm>
        </p:spPr>
        <p:txBody>
          <a:bodyPr/>
          <a:lstStyle/>
          <a:p>
            <a:r>
              <a:rPr lang="fa-IR" sz="4000" dirty="0" smtClean="0">
                <a:solidFill>
                  <a:srgbClr val="7B9899"/>
                </a:solidFill>
                <a:latin typeface="IranNastaliq" pitchFamily="18" charset="0"/>
                <a:cs typeface="IranNastaliq" pitchFamily="18" charset="0"/>
              </a:rPr>
              <a:t>محصولات </a:t>
            </a:r>
            <a:r>
              <a:rPr lang="fa-IR" sz="4000" dirty="0" err="1" smtClean="0">
                <a:solidFill>
                  <a:srgbClr val="7B9899"/>
                </a:solidFill>
                <a:latin typeface="IranNastaliq" pitchFamily="18" charset="0"/>
                <a:cs typeface="IranNastaliq" pitchFamily="18" charset="0"/>
              </a:rPr>
              <a:t>مشاركت</a:t>
            </a:r>
            <a:r>
              <a:rPr lang="fa-IR" sz="4000" dirty="0" smtClean="0">
                <a:solidFill>
                  <a:srgbClr val="7B9899"/>
                </a:solidFill>
                <a:latin typeface="IranNastaliq" pitchFamily="18" charset="0"/>
                <a:cs typeface="IranNastaliq" pitchFamily="18" charset="0"/>
              </a:rPr>
              <a:t> در سود و </a:t>
            </a:r>
            <a:r>
              <a:rPr lang="fa-IR" sz="4000" dirty="0" err="1" smtClean="0">
                <a:solidFill>
                  <a:srgbClr val="7B9899"/>
                </a:solidFill>
                <a:latin typeface="IranNastaliq" pitchFamily="18" charset="0"/>
                <a:cs typeface="IranNastaliq" pitchFamily="18" charset="0"/>
              </a:rPr>
              <a:t>زيان</a:t>
            </a:r>
            <a:endParaRPr lang="fa-IR" sz="4000" dirty="0" smtClean="0">
              <a:solidFill>
                <a:srgbClr val="7B9899"/>
              </a:solidFill>
              <a:latin typeface="IranNastaliq" pitchFamily="18" charset="0"/>
              <a:cs typeface="IranNastaliq" pitchFamily="18" charset="0"/>
            </a:endParaRPr>
          </a:p>
        </p:txBody>
      </p:sp>
      <p:sp>
        <p:nvSpPr>
          <p:cNvPr id="25603" name="Content Placeholder 2"/>
          <p:cNvSpPr>
            <a:spLocks noGrp="1"/>
          </p:cNvSpPr>
          <p:nvPr>
            <p:ph sz="quarter" idx="1"/>
          </p:nvPr>
        </p:nvSpPr>
        <p:spPr>
          <a:xfrm>
            <a:off x="301625" y="914400"/>
            <a:ext cx="8504238" cy="5045075"/>
          </a:xfrm>
        </p:spPr>
        <p:txBody>
          <a:bodyPr/>
          <a:lstStyle/>
          <a:p>
            <a:pPr algn="r" rtl="1">
              <a:buFont typeface="Wingdings 2" pitchFamily="18" charset="2"/>
              <a:buNone/>
            </a:pPr>
            <a:r>
              <a:rPr lang="fa-IR" sz="2400" dirty="0" smtClean="0">
                <a:cs typeface="B Titr" pitchFamily="2" charset="-78"/>
              </a:rPr>
              <a:t>محصولات:</a:t>
            </a:r>
          </a:p>
          <a:p>
            <a:pPr algn="r" rtl="1"/>
            <a:r>
              <a:rPr lang="fa-IR" sz="2000" dirty="0" smtClean="0">
                <a:cs typeface="B Titr" pitchFamily="2" charset="-78"/>
              </a:rPr>
              <a:t>مشاركت در سود و زيان طرح خاص</a:t>
            </a:r>
          </a:p>
          <a:p>
            <a:pPr algn="r" rtl="1"/>
            <a:r>
              <a:rPr lang="fa-IR" sz="2000" dirty="0" smtClean="0">
                <a:cs typeface="B Titr" pitchFamily="2" charset="-78"/>
              </a:rPr>
              <a:t>مشاركت در سود و زيان بسته طرح‌ها</a:t>
            </a:r>
          </a:p>
          <a:p>
            <a:pPr algn="r" rtl="1"/>
            <a:r>
              <a:rPr lang="fa-IR" sz="2000" dirty="0" smtClean="0">
                <a:cs typeface="B Titr" pitchFamily="2" charset="-78"/>
              </a:rPr>
              <a:t>مشاركت در سود و زيان شعبه مجري بانكداري مشاركت در سود و زيان</a:t>
            </a:r>
          </a:p>
          <a:p>
            <a:pPr algn="r" rtl="1">
              <a:buFont typeface="Wingdings 2" pitchFamily="18" charset="2"/>
              <a:buNone/>
            </a:pPr>
            <a:r>
              <a:rPr lang="fa-IR" sz="2400" dirty="0" smtClean="0">
                <a:cs typeface="B Titr" pitchFamily="2" charset="-78"/>
              </a:rPr>
              <a:t>ابزار:</a:t>
            </a:r>
          </a:p>
          <a:p>
            <a:pPr algn="r" rtl="1"/>
            <a:r>
              <a:rPr lang="fa-IR" sz="2000" b="1" dirty="0" smtClean="0">
                <a:solidFill>
                  <a:srgbClr val="C00000"/>
                </a:solidFill>
                <a:cs typeface="B Titr" pitchFamily="2" charset="-78"/>
              </a:rPr>
              <a:t>گواهي مشاركت</a:t>
            </a:r>
            <a:r>
              <a:rPr lang="fa-IR" sz="2000" dirty="0" smtClean="0">
                <a:solidFill>
                  <a:srgbClr val="C00000"/>
                </a:solidFill>
                <a:cs typeface="B Titr" pitchFamily="2" charset="-78"/>
              </a:rPr>
              <a:t>: </a:t>
            </a:r>
            <a:r>
              <a:rPr lang="fa-IR" sz="2000" dirty="0" smtClean="0">
                <a:cs typeface="B Titr" pitchFamily="2" charset="-78"/>
              </a:rPr>
              <a:t>برگه‌هاي بي‌نامي است كه به قيمت اسمي مشخص و براي مدت زمان اجراي طرح سرمايه‌گذاري توسط شعبة بانكداري مشاركت در سود و زيان منتشر مي‌شود. دارندگان اين برگه‌ها به نسبت قيمت اسمي و مدت زمان مشاركت در سود حاصل از اجراي طرح مربوطه شريك مي‌باشند. </a:t>
            </a:r>
            <a:endParaRPr lang="en-US" sz="2000" dirty="0" smtClean="0">
              <a:cs typeface="B Titr" pitchFamily="2" charset="-78"/>
            </a:endParaRPr>
          </a:p>
          <a:p>
            <a:pPr algn="r" rtl="1"/>
            <a:endParaRPr lang="fa-IR" sz="2000" b="1" dirty="0" smtClean="0">
              <a:cs typeface="B Titr" pitchFamily="2" charset="-78"/>
            </a:endParaRPr>
          </a:p>
          <a:p>
            <a:pPr algn="r" rtl="1"/>
            <a:r>
              <a:rPr lang="fa-IR" sz="2000" b="1" dirty="0" smtClean="0">
                <a:solidFill>
                  <a:srgbClr val="C00000"/>
                </a:solidFill>
                <a:cs typeface="B Titr" pitchFamily="2" charset="-78"/>
              </a:rPr>
              <a:t>گواهي پذيره: </a:t>
            </a:r>
            <a:r>
              <a:rPr lang="fa-IR" sz="2000" dirty="0" smtClean="0">
                <a:cs typeface="B Titr" pitchFamily="2" charset="-78"/>
              </a:rPr>
              <a:t>برگه‌هاي بي نامي است كه به قيمت اسمي مشخص و براي مدت زمان اجراي طرح پايان ناپذير سرمايه‌گذاري توسط شعبه بانكداري مشاركت در سود و زيان منتشر مي‌شود. دارندگان اين برگه‌ها به نسبت مبلغ پرداختي و مدت زمان مشاركت از مالكيت سرمايه شركت در قالب سهام برخوردار خواهند گرديد.</a:t>
            </a:r>
            <a:endParaRPr lang="en-US" sz="2000" dirty="0" smtClean="0">
              <a:cs typeface="B Titr" pitchFamily="2" charset="-78"/>
            </a:endParaRPr>
          </a:p>
          <a:p>
            <a:pPr algn="r" rtl="1"/>
            <a:endParaRPr lang="fa-IR" sz="2000" dirty="0" smtClean="0">
              <a:cs typeface="B Titr" pitchFamily="2" charset="-78"/>
            </a:endParaRPr>
          </a:p>
          <a:p>
            <a:pPr algn="r" rtl="1"/>
            <a:r>
              <a:rPr lang="fa-IR" sz="2000" dirty="0" smtClean="0">
                <a:cs typeface="B Titr" pitchFamily="2" charset="-78"/>
              </a:rPr>
              <a:t>گواهي مشاركت/پذيره قابل خريد و فروش در بازارهاي ثانويه در محيط اينترنت و بانكها و بورس مي‌باشد</a:t>
            </a:r>
          </a:p>
          <a:p>
            <a:pPr algn="r" rtl="1"/>
            <a:endParaRPr lang="fa-IR" sz="1800" dirty="0" smtClean="0">
              <a:cs typeface="B Titr" pitchFamily="2" charset="-78"/>
            </a:endParaRPr>
          </a:p>
        </p:txBody>
      </p:sp>
    </p:spTree>
    <p:extLst>
      <p:ext uri="{BB962C8B-B14F-4D97-AF65-F5344CB8AC3E}">
        <p14:creationId xmlns:p14="http://schemas.microsoft.com/office/powerpoint/2010/main" val="2043925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914400"/>
            <a:ext cx="8534400" cy="1143000"/>
          </a:xfrm>
        </p:spPr>
        <p:txBody>
          <a:bodyPr/>
          <a:lstStyle/>
          <a:p>
            <a:pPr eaLnBrk="1" hangingPunct="1"/>
            <a:r>
              <a:rPr lang="fa-IR" sz="4000" dirty="0" smtClean="0">
                <a:solidFill>
                  <a:srgbClr val="7B9899"/>
                </a:solidFill>
                <a:latin typeface="IranNastaliq" pitchFamily="18" charset="0"/>
                <a:cs typeface="B Titr" pitchFamily="2" charset="-78"/>
              </a:rPr>
              <a:t>تعامل و نوع ارتباط </a:t>
            </a:r>
            <a:r>
              <a:rPr lang="fa-IR" sz="4000" dirty="0" err="1" smtClean="0">
                <a:solidFill>
                  <a:srgbClr val="7B9899"/>
                </a:solidFill>
                <a:latin typeface="IranNastaliq" pitchFamily="18" charset="0"/>
                <a:cs typeface="B Titr" pitchFamily="2" charset="-78"/>
              </a:rPr>
              <a:t>بانك</a:t>
            </a:r>
            <a:r>
              <a:rPr lang="fa-IR" sz="4000" dirty="0" smtClean="0">
                <a:solidFill>
                  <a:srgbClr val="7B9899"/>
                </a:solidFill>
                <a:latin typeface="IranNastaliq" pitchFamily="18" charset="0"/>
                <a:cs typeface="B Titr" pitchFamily="2" charset="-78"/>
              </a:rPr>
              <a:t> با </a:t>
            </a:r>
            <a:r>
              <a:rPr lang="fa-IR" sz="4000" dirty="0" err="1" smtClean="0">
                <a:solidFill>
                  <a:srgbClr val="7B9899"/>
                </a:solidFill>
                <a:latin typeface="IranNastaliq" pitchFamily="18" charset="0"/>
                <a:cs typeface="B Titr" pitchFamily="2" charset="-78"/>
              </a:rPr>
              <a:t>سپرده‌گذار</a:t>
            </a:r>
            <a:endParaRPr lang="fa-IR" sz="4000" dirty="0" smtClean="0">
              <a:solidFill>
                <a:srgbClr val="7B9899"/>
              </a:solidFill>
              <a:latin typeface="IranNastaliq" pitchFamily="18" charset="0"/>
              <a:cs typeface="B Titr" pitchFamily="2" charset="-78"/>
            </a:endParaRPr>
          </a:p>
        </p:txBody>
      </p:sp>
      <p:sp>
        <p:nvSpPr>
          <p:cNvPr id="3" name="Content Placeholder 2"/>
          <p:cNvSpPr>
            <a:spLocks noGrp="1"/>
          </p:cNvSpPr>
          <p:nvPr>
            <p:ph sz="quarter" idx="1"/>
          </p:nvPr>
        </p:nvSpPr>
        <p:spPr>
          <a:xfrm>
            <a:off x="357188" y="2057399"/>
            <a:ext cx="8504237" cy="4371975"/>
          </a:xfrm>
        </p:spPr>
        <p:txBody>
          <a:bodyPr>
            <a:normAutofit fontScale="32500" lnSpcReduction="20000"/>
          </a:bodyPr>
          <a:lstStyle/>
          <a:p>
            <a:pPr marL="0" indent="0" algn="r" rtl="1" eaLnBrk="1" fontAlgn="auto" hangingPunct="1">
              <a:lnSpc>
                <a:spcPct val="170000"/>
              </a:lnSpc>
              <a:spcBef>
                <a:spcPts val="1200"/>
              </a:spcBef>
              <a:spcAft>
                <a:spcPts val="1200"/>
              </a:spcAft>
              <a:buFont typeface="Wingdings" pitchFamily="2" charset="2"/>
              <a:buChar char="q"/>
              <a:defRPr/>
            </a:pPr>
            <a:r>
              <a:rPr lang="fa-IR" sz="6800" dirty="0" smtClean="0">
                <a:cs typeface="B Titr" pitchFamily="2" charset="-78"/>
              </a:rPr>
              <a:t>بانك بر اساس عقد جعاله با سپرده‌گذار قراردادي تنظيم مي‌نمايد كه در ازاي دريافت حق الجعاله اقدام به ارائه خدمات مديريت سرمايه به سپرده‌گذاران كه بنا به درخواست آنها در يكي از سه نوع محصولات بانك خواهد بود، سرمايه‌گذاري مي‌نمايد. </a:t>
            </a:r>
          </a:p>
          <a:p>
            <a:pPr marL="0" indent="0" algn="r" rtl="1" eaLnBrk="1" fontAlgn="auto" hangingPunct="1">
              <a:lnSpc>
                <a:spcPct val="170000"/>
              </a:lnSpc>
              <a:spcBef>
                <a:spcPts val="1200"/>
              </a:spcBef>
              <a:spcAft>
                <a:spcPts val="1200"/>
              </a:spcAft>
              <a:buFont typeface="Wingdings" pitchFamily="2" charset="2"/>
              <a:buChar char="q"/>
              <a:defRPr/>
            </a:pPr>
            <a:r>
              <a:rPr lang="fa-IR" sz="6800" dirty="0" smtClean="0">
                <a:cs typeface="B Titr" pitchFamily="2" charset="-78"/>
              </a:rPr>
              <a:t>پس از خريد گواهي مشاركت/پذيره توسط سپرده‌گذار، رابطه جاعل و عامل بين سپرده‌گذاران و بانك محقق مي‌شود. </a:t>
            </a:r>
          </a:p>
          <a:p>
            <a:pPr marL="0" indent="0" algn="r" rtl="1" eaLnBrk="1" fontAlgn="auto" hangingPunct="1">
              <a:lnSpc>
                <a:spcPct val="170000"/>
              </a:lnSpc>
              <a:spcBef>
                <a:spcPts val="1200"/>
              </a:spcBef>
              <a:spcAft>
                <a:spcPts val="1200"/>
              </a:spcAft>
              <a:buFont typeface="Wingdings" pitchFamily="2" charset="2"/>
              <a:buChar char="q"/>
              <a:defRPr/>
            </a:pPr>
            <a:r>
              <a:rPr lang="fa-IR" sz="6800" dirty="0" smtClean="0">
                <a:cs typeface="B Titr" pitchFamily="2" charset="-78"/>
              </a:rPr>
              <a:t>در اين عقد بانك مي‌تواند هم جاعل، و هم عامل باشد.</a:t>
            </a:r>
          </a:p>
          <a:p>
            <a:pPr marL="274320" indent="-274320" algn="r" rtl="1" eaLnBrk="1" fontAlgn="auto" hangingPunct="1">
              <a:spcAft>
                <a:spcPts val="0"/>
              </a:spcAft>
              <a:buFont typeface="Wingdings 2"/>
              <a:buNone/>
              <a:defRPr/>
            </a:pPr>
            <a:endParaRPr lang="fa-IR" dirty="0"/>
          </a:p>
        </p:txBody>
      </p:sp>
    </p:spTree>
    <p:extLst>
      <p:ext uri="{BB962C8B-B14F-4D97-AF65-F5344CB8AC3E}">
        <p14:creationId xmlns:p14="http://schemas.microsoft.com/office/powerpoint/2010/main" val="3645197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914400"/>
            <a:ext cx="8229600" cy="1143000"/>
          </a:xfrm>
        </p:spPr>
        <p:txBody>
          <a:bodyPr>
            <a:normAutofit/>
          </a:bodyPr>
          <a:lstStyle/>
          <a:p>
            <a:pPr eaLnBrk="1" hangingPunct="1"/>
            <a:r>
              <a:rPr lang="fa-IR" sz="4000" dirty="0" smtClean="0">
                <a:solidFill>
                  <a:srgbClr val="7B9899"/>
                </a:solidFill>
                <a:cs typeface="B Titr" pitchFamily="2" charset="-78"/>
              </a:rPr>
              <a:t>تعامل و نوع ارتباط </a:t>
            </a:r>
            <a:r>
              <a:rPr lang="fa-IR" sz="4000" dirty="0" err="1" smtClean="0">
                <a:solidFill>
                  <a:srgbClr val="7B9899"/>
                </a:solidFill>
                <a:cs typeface="B Titr" pitchFamily="2" charset="-78"/>
              </a:rPr>
              <a:t>بانك</a:t>
            </a:r>
            <a:r>
              <a:rPr lang="fa-IR" sz="4000" dirty="0" smtClean="0">
                <a:solidFill>
                  <a:srgbClr val="7B9899"/>
                </a:solidFill>
                <a:cs typeface="B Titr" pitchFamily="2" charset="-78"/>
              </a:rPr>
              <a:t> با </a:t>
            </a:r>
            <a:r>
              <a:rPr lang="fa-IR" sz="4000" dirty="0" err="1" smtClean="0">
                <a:solidFill>
                  <a:srgbClr val="7B9899"/>
                </a:solidFill>
                <a:cs typeface="B Titr" pitchFamily="2" charset="-78"/>
              </a:rPr>
              <a:t>مجري</a:t>
            </a:r>
            <a:endParaRPr lang="fa-IR" sz="4000" dirty="0" smtClean="0">
              <a:solidFill>
                <a:srgbClr val="7B9899"/>
              </a:solidFill>
              <a:cs typeface="B Titr" pitchFamily="2" charset="-78"/>
            </a:endParaRPr>
          </a:p>
        </p:txBody>
      </p:sp>
      <p:sp>
        <p:nvSpPr>
          <p:cNvPr id="27651" name="Content Placeholder 2"/>
          <p:cNvSpPr>
            <a:spLocks noGrp="1"/>
          </p:cNvSpPr>
          <p:nvPr>
            <p:ph sz="quarter" idx="1"/>
          </p:nvPr>
        </p:nvSpPr>
        <p:spPr>
          <a:xfrm>
            <a:off x="214313" y="1819275"/>
            <a:ext cx="8647112" cy="4429125"/>
          </a:xfrm>
        </p:spPr>
        <p:txBody>
          <a:bodyPr/>
          <a:lstStyle/>
          <a:p>
            <a:pPr marL="0" indent="0" algn="r" rtl="1" eaLnBrk="1" hangingPunct="1">
              <a:spcBef>
                <a:spcPts val="1200"/>
              </a:spcBef>
              <a:spcAft>
                <a:spcPts val="1200"/>
              </a:spcAft>
              <a:buFont typeface="Wingdings" pitchFamily="2" charset="2"/>
              <a:buChar char="q"/>
            </a:pPr>
            <a:r>
              <a:rPr lang="fa-IR" sz="2200" dirty="0" smtClean="0">
                <a:cs typeface="B Titr" pitchFamily="2" charset="-78"/>
              </a:rPr>
              <a:t>بانك براساس عقد مشاركت مدني با مجري يا مجريان وارد معامله خواهد شد و با اخذ حق الجعاله يا حق‌العمل منابع سپرده‌اي را تجهيز و به مجري تخصيص مي‌دهد. </a:t>
            </a:r>
          </a:p>
          <a:p>
            <a:pPr marL="0" indent="0" algn="r" rtl="1" eaLnBrk="1" hangingPunct="1">
              <a:spcBef>
                <a:spcPts val="1200"/>
              </a:spcBef>
              <a:spcAft>
                <a:spcPts val="1200"/>
              </a:spcAft>
              <a:buFont typeface="Wingdings" pitchFamily="2" charset="2"/>
              <a:buChar char="q"/>
            </a:pPr>
            <a:r>
              <a:rPr lang="fa-IR" sz="2200" dirty="0" smtClean="0">
                <a:cs typeface="B Titr" pitchFamily="2" charset="-78"/>
              </a:rPr>
              <a:t>بانك به عنوان وكيل سپرده‌گذار موظف به حفظ حقوق سپرده‌گذار است بوده و بايد امكانات خود را براي حفظ منافع وي بكار بندد.</a:t>
            </a:r>
          </a:p>
          <a:p>
            <a:pPr marL="0" indent="0" algn="r" rtl="1" eaLnBrk="1" hangingPunct="1">
              <a:spcBef>
                <a:spcPts val="1200"/>
              </a:spcBef>
              <a:spcAft>
                <a:spcPts val="1200"/>
              </a:spcAft>
              <a:buFont typeface="Wingdings" pitchFamily="2" charset="2"/>
              <a:buChar char="q"/>
            </a:pPr>
            <a:r>
              <a:rPr lang="fa-IR" sz="2200" dirty="0" smtClean="0">
                <a:cs typeface="B Titr" pitchFamily="2" charset="-78"/>
              </a:rPr>
              <a:t>بانك از محل ارائه اين خدمات كسب درآمد مي‌نمايد.</a:t>
            </a:r>
          </a:p>
          <a:p>
            <a:pPr marL="0" indent="0" algn="r" rtl="1" eaLnBrk="1" hangingPunct="1">
              <a:spcBef>
                <a:spcPts val="1200"/>
              </a:spcBef>
              <a:spcAft>
                <a:spcPts val="1200"/>
              </a:spcAft>
              <a:buFont typeface="Wingdings" pitchFamily="2" charset="2"/>
              <a:buChar char="q"/>
            </a:pPr>
            <a:r>
              <a:rPr lang="fa-IR" sz="2200" dirty="0" smtClean="0">
                <a:cs typeface="B Titr" pitchFamily="2" charset="-78"/>
              </a:rPr>
              <a:t>قراردادهاي تنظيمي بانك با طرفين مي‌تواند بر مبناي كارمزد و يا مشاركت در سود يا زيان باشد.</a:t>
            </a:r>
          </a:p>
          <a:p>
            <a:pPr marL="0" indent="0" algn="r" rtl="1" eaLnBrk="1" hangingPunct="1">
              <a:spcBef>
                <a:spcPts val="1200"/>
              </a:spcBef>
              <a:spcAft>
                <a:spcPts val="1200"/>
              </a:spcAft>
              <a:buFont typeface="Wingdings" pitchFamily="2" charset="2"/>
              <a:buChar char="q"/>
            </a:pPr>
            <a:r>
              <a:rPr lang="fa-IR" sz="2200" dirty="0" smtClean="0">
                <a:cs typeface="B Titr" pitchFamily="2" charset="-78"/>
              </a:rPr>
              <a:t>امين: واحدي است كه امور نظارتي فرآيند مشاركت در سود و زيان </a:t>
            </a:r>
            <a:r>
              <a:rPr lang="en-US" sz="2200" dirty="0" smtClean="0">
                <a:cs typeface="B Titr" pitchFamily="2" charset="-78"/>
              </a:rPr>
              <a:t>PLS</a:t>
            </a:r>
            <a:r>
              <a:rPr lang="fa-IR" sz="2200" dirty="0" smtClean="0">
                <a:cs typeface="B Titr" pitchFamily="2" charset="-78"/>
              </a:rPr>
              <a:t> را به نمايندگي از طرف بانك درخصوص حسن اجراي طرح، كنترل عمليات اجرايي در مقايسه با برنامه‌هاي اعلام شده، نحوه تخصيص منابع و چگونگي مصرف بهينه آنها،... به عهده دارد. </a:t>
            </a:r>
          </a:p>
        </p:txBody>
      </p:sp>
    </p:spTree>
    <p:extLst>
      <p:ext uri="{BB962C8B-B14F-4D97-AF65-F5344CB8AC3E}">
        <p14:creationId xmlns:p14="http://schemas.microsoft.com/office/powerpoint/2010/main" val="3976175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39F343-7CCD-4150-9A72-07B355E91287}" type="slidenum">
              <a:rPr lang="en-US" smtClean="0"/>
              <a:t>3</a:t>
            </a:fld>
            <a:endParaRPr lang="en-US"/>
          </a:p>
        </p:txBody>
      </p:sp>
      <p:sp>
        <p:nvSpPr>
          <p:cNvPr id="6" name="Content Placeholder 2"/>
          <p:cNvSpPr txBox="1">
            <a:spLocks/>
          </p:cNvSpPr>
          <p:nvPr/>
        </p:nvSpPr>
        <p:spPr>
          <a:xfrm>
            <a:off x="285750" y="1571625"/>
            <a:ext cx="8504238"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fa-IR" sz="2400" b="1" smtClean="0">
                <a:cs typeface="B Titr" pitchFamily="2" charset="-78"/>
              </a:rPr>
              <a:t>نرخ بهره پايين</a:t>
            </a:r>
          </a:p>
          <a:p>
            <a:pPr algn="r" rtl="1"/>
            <a:r>
              <a:rPr lang="fa-IR" sz="2400" b="1" smtClean="0">
                <a:cs typeface="B Titr" pitchFamily="2" charset="-78"/>
              </a:rPr>
              <a:t>ركود اقتصاد آمريكا و سرايت آن به اروپا و آسيا</a:t>
            </a:r>
          </a:p>
          <a:p>
            <a:pPr algn="r" rtl="1"/>
            <a:r>
              <a:rPr lang="fa-IR" sz="2400" b="1" smtClean="0">
                <a:cs typeface="B Titr" pitchFamily="2" charset="-78"/>
              </a:rPr>
              <a:t>قيمت نفت بالا: افزايش سطح عمومي هزينه</a:t>
            </a:r>
          </a:p>
          <a:p>
            <a:pPr algn="r" rtl="1"/>
            <a:r>
              <a:rPr lang="fa-IR" sz="2400" b="1" smtClean="0">
                <a:cs typeface="B Titr" pitchFamily="2" charset="-78"/>
              </a:rPr>
              <a:t>قيمت ارزاق بالا</a:t>
            </a:r>
          </a:p>
          <a:p>
            <a:pPr algn="r" rtl="1"/>
            <a:r>
              <a:rPr lang="fa-IR" sz="2400" b="1" smtClean="0">
                <a:cs typeface="B Titr" pitchFamily="2" charset="-78"/>
              </a:rPr>
              <a:t>ورشكستگي بانكها</a:t>
            </a:r>
          </a:p>
          <a:p>
            <a:pPr algn="r" rtl="1"/>
            <a:r>
              <a:rPr lang="fa-IR" sz="2400" b="1" smtClean="0">
                <a:cs typeface="B Titr" pitchFamily="2" charset="-78"/>
              </a:rPr>
              <a:t>سقوط بورسهاي جهان</a:t>
            </a:r>
          </a:p>
          <a:p>
            <a:pPr algn="r" rtl="1"/>
            <a:r>
              <a:rPr lang="fa-IR" sz="2400" b="1" smtClean="0">
                <a:cs typeface="B Titr" pitchFamily="2" charset="-78"/>
              </a:rPr>
              <a:t>ريسكي شدن اقتصاد كشورها</a:t>
            </a:r>
          </a:p>
          <a:p>
            <a:pPr algn="r" rtl="1"/>
            <a:r>
              <a:rPr lang="fa-IR" sz="2400" b="1" smtClean="0">
                <a:cs typeface="B Titr" pitchFamily="2" charset="-78"/>
              </a:rPr>
              <a:t>افزايش درهم تنيدگی واسطه‌های مالی بين‌المللی باعث تشديد و انتقال بحران در بعد جهانی شده</a:t>
            </a:r>
          </a:p>
          <a:p>
            <a:pPr algn="r" rtl="1"/>
            <a:r>
              <a:rPr lang="fa-IR" sz="2400" b="1" smtClean="0">
                <a:cs typeface="B Titr" pitchFamily="2" charset="-78"/>
              </a:rPr>
              <a:t>نيروهای مالی در سطح جهانی در برابر منابع بانكهای مركزی عظيم و توانكاه شده‌اند و در عمل كنترل بلندمدت نرخ بهره دچار اشكال است</a:t>
            </a:r>
          </a:p>
          <a:p>
            <a:pPr algn="ctr" rtl="1">
              <a:buFont typeface="Wingdings 2" pitchFamily="18" charset="2"/>
              <a:buNone/>
            </a:pPr>
            <a:endParaRPr lang="fa-IR" dirty="0" smtClean="0">
              <a:cs typeface="B Titr" pitchFamily="2" charset="-78"/>
            </a:endParaRPr>
          </a:p>
        </p:txBody>
      </p:sp>
      <p:sp>
        <p:nvSpPr>
          <p:cNvPr id="7" name="Rectangle 3"/>
          <p:cNvSpPr>
            <a:spLocks noChangeArrowheads="1"/>
          </p:cNvSpPr>
          <p:nvPr/>
        </p:nvSpPr>
        <p:spPr bwMode="auto">
          <a:xfrm>
            <a:off x="2126456" y="1027113"/>
            <a:ext cx="4929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buFont typeface="Wingdings 2" pitchFamily="18" charset="2"/>
              <a:buNone/>
            </a:pPr>
            <a:r>
              <a:rPr lang="fa-IR" sz="3600" b="1" dirty="0">
                <a:cs typeface="B Titr" pitchFamily="2" charset="-78"/>
              </a:rPr>
              <a:t>اقتصاد جهان</a:t>
            </a:r>
          </a:p>
        </p:txBody>
      </p:sp>
      <p:pic>
        <p:nvPicPr>
          <p:cNvPr id="9" name="Picture 3" descr="C:\Users\Vaio\Desktop\BMI_logo__7cb61e1a0d[1].png"/>
          <p:cNvPicPr>
            <a:picLocks noChangeAspect="1" noChangeArrowheads="1"/>
          </p:cNvPicPr>
          <p:nvPr/>
        </p:nvPicPr>
        <p:blipFill>
          <a:blip r:embed="rId2" cstate="print"/>
          <a:srcRect/>
          <a:stretch>
            <a:fillRect/>
          </a:stretch>
        </p:blipFill>
        <p:spPr bwMode="auto">
          <a:xfrm>
            <a:off x="8244408" y="188640"/>
            <a:ext cx="735905" cy="6926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457200" y="1066800"/>
            <a:ext cx="8229600" cy="609600"/>
          </a:xfrm>
        </p:spPr>
        <p:txBody>
          <a:bodyPr>
            <a:normAutofit/>
          </a:bodyPr>
          <a:lstStyle/>
          <a:p>
            <a:r>
              <a:rPr lang="fa-IR" sz="3200" dirty="0" smtClean="0">
                <a:solidFill>
                  <a:schemeClr val="tx1"/>
                </a:solidFill>
                <a:cs typeface="B Titr" pitchFamily="2" charset="-78"/>
              </a:rPr>
              <a:t>پوشش‌هاي بيمه‌اي</a:t>
            </a:r>
          </a:p>
        </p:txBody>
      </p:sp>
      <p:sp>
        <p:nvSpPr>
          <p:cNvPr id="33795" name="Content Placeholder 3"/>
          <p:cNvSpPr>
            <a:spLocks noGrp="1"/>
          </p:cNvSpPr>
          <p:nvPr>
            <p:ph sz="quarter" idx="1"/>
          </p:nvPr>
        </p:nvSpPr>
        <p:spPr>
          <a:xfrm>
            <a:off x="381000" y="1752600"/>
            <a:ext cx="8504238" cy="4572000"/>
          </a:xfrm>
        </p:spPr>
        <p:txBody>
          <a:bodyPr/>
          <a:lstStyle/>
          <a:p>
            <a:pPr algn="r" rtl="1">
              <a:spcAft>
                <a:spcPts val="600"/>
              </a:spcAft>
            </a:pPr>
            <a:r>
              <a:rPr lang="fa-IR" sz="1800" b="1" dirty="0" smtClean="0">
                <a:solidFill>
                  <a:srgbClr val="C00000"/>
                </a:solidFill>
                <a:cs typeface="B Titr" pitchFamily="2" charset="-78"/>
              </a:rPr>
              <a:t>بيمه اصل سپرده</a:t>
            </a:r>
            <a:r>
              <a:rPr lang="fa-IR" sz="1800" dirty="0" smtClean="0">
                <a:solidFill>
                  <a:srgbClr val="C00000"/>
                </a:solidFill>
                <a:cs typeface="B Titr" pitchFamily="2" charset="-78"/>
              </a:rPr>
              <a:t> (اختياري): </a:t>
            </a:r>
            <a:r>
              <a:rPr lang="fa-IR" sz="1800" dirty="0" smtClean="0">
                <a:cs typeface="B Titr" pitchFamily="2" charset="-78"/>
              </a:rPr>
              <a:t>بانك مي‌تواند از شركتهاي بيمه‌اي درخواست كند تا به منظور حفظ منافع سپرده‌گذاران، بخشي از مبلغ اسمي گواهي‌هاي مشاركت براي طرح‌هاي پايان‌پذير و گواهي‌هاي پذيره براي طرح‌هاي پايان‌ناپذير را بر اساس تقاضاي سپرده‌گذاران و به هزينه و به نفع سپرده‌گذاران بيمه نمايد. </a:t>
            </a:r>
          </a:p>
          <a:p>
            <a:pPr algn="r" rtl="1">
              <a:spcAft>
                <a:spcPts val="600"/>
              </a:spcAft>
            </a:pPr>
            <a:r>
              <a:rPr lang="fa-IR" sz="1800" b="1" dirty="0" smtClean="0">
                <a:solidFill>
                  <a:srgbClr val="C00000"/>
                </a:solidFill>
                <a:cs typeface="B Titr" pitchFamily="2" charset="-78"/>
              </a:rPr>
              <a:t>بيمه مسؤوليت/مهندسي (الزامي): </a:t>
            </a:r>
            <a:r>
              <a:rPr lang="fa-IR" sz="1800" dirty="0" smtClean="0">
                <a:cs typeface="B Titr" pitchFamily="2" charset="-78"/>
              </a:rPr>
              <a:t>مجريان طرح‌هاي مشاركت در سود و زيان ملزمند تا نسبت به پوشش ضرر و زيان ناشي از اين حوادث با خريد بيمه‌هاي لازم به نام خود اقدام نمايند. از اينرو مجري ملزم است به منظور پوشش اينگونه ريسك‌ها از بيمه مسؤوليت به هزينه و به نام و نفع خود استفاده نمايد. </a:t>
            </a:r>
            <a:endParaRPr lang="en-US" sz="1800" dirty="0" smtClean="0">
              <a:cs typeface="B Titr" pitchFamily="2" charset="-78"/>
            </a:endParaRPr>
          </a:p>
          <a:p>
            <a:pPr algn="r" rtl="1">
              <a:spcAft>
                <a:spcPts val="600"/>
              </a:spcAft>
            </a:pPr>
            <a:r>
              <a:rPr lang="ar-SA" sz="1800" b="1" dirty="0" smtClean="0">
                <a:solidFill>
                  <a:srgbClr val="C00000"/>
                </a:solidFill>
                <a:cs typeface="B Titr" pitchFamily="2" charset="-78"/>
              </a:rPr>
              <a:t>بيمه مورد مشاركت </a:t>
            </a:r>
            <a:r>
              <a:rPr lang="fa-IR" sz="1800" b="1" dirty="0" smtClean="0">
                <a:solidFill>
                  <a:srgbClr val="C00000"/>
                </a:solidFill>
                <a:cs typeface="B Titr" pitchFamily="2" charset="-78"/>
              </a:rPr>
              <a:t>(الزامي): </a:t>
            </a:r>
            <a:r>
              <a:rPr lang="ar-SA" sz="1800" dirty="0" smtClean="0">
                <a:cs typeface="B Titr" pitchFamily="2" charset="-78"/>
              </a:rPr>
              <a:t>مجري مي‌بايست موضوع مشاركت را حداقل به ميزان منابع مصرف شده (و تأمين شده از محل بانك) تحت پوشش كامل بيمه‌اي قرار دهد. هزينه‌هاي اين بيمه جزء هزينه‌هاي قابل قبول طرح مشاركت خواهد بود.</a:t>
            </a:r>
            <a:endParaRPr lang="en-US" sz="1800" dirty="0" smtClean="0">
              <a:cs typeface="B Titr" pitchFamily="2" charset="-78"/>
            </a:endParaRPr>
          </a:p>
          <a:p>
            <a:pPr algn="r" rtl="1">
              <a:spcAft>
                <a:spcPts val="600"/>
              </a:spcAft>
            </a:pPr>
            <a:r>
              <a:rPr lang="fa-IR" sz="1800" b="1" dirty="0" smtClean="0">
                <a:solidFill>
                  <a:srgbClr val="C00000"/>
                </a:solidFill>
                <a:cs typeface="B Titr" pitchFamily="2" charset="-78"/>
              </a:rPr>
              <a:t>بيمه وثائق (الزامي): </a:t>
            </a:r>
            <a:r>
              <a:rPr lang="fa-IR" sz="1800" dirty="0" smtClean="0">
                <a:cs typeface="B Titr" pitchFamily="2" charset="-78"/>
              </a:rPr>
              <a:t>مجري بايد اموال منقول و يا غيرمنقول وثائق ارائه شده خود را در طول مدت مشاركت و حداقل به مبلغ سهم‌الشركه بانك (كه به نمايندگي از طرف سپرده‌گذار در طرح مشاركت نموده)، به هزينه مجري و به نام و به نفع بانك بيمه نمايد. </a:t>
            </a:r>
            <a:endParaRPr lang="en-US" sz="1800" dirty="0" smtClean="0">
              <a:cs typeface="B Titr" pitchFamily="2" charset="-78"/>
            </a:endParaRPr>
          </a:p>
        </p:txBody>
      </p:sp>
    </p:spTree>
    <p:extLst>
      <p:ext uri="{BB962C8B-B14F-4D97-AF65-F5344CB8AC3E}">
        <p14:creationId xmlns:p14="http://schemas.microsoft.com/office/powerpoint/2010/main" val="1720847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643063" y="214313"/>
            <a:ext cx="6072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fa-IR" sz="2800" b="1">
                <a:cs typeface="B Titr" pitchFamily="2" charset="-78"/>
              </a:rPr>
              <a:t>ابزارهاي مالي تكميلي در بانكداري ‍</a:t>
            </a:r>
            <a:r>
              <a:rPr lang="en-US" sz="2800" b="1">
                <a:latin typeface="Times New Roman" pitchFamily="18" charset="0"/>
                <a:cs typeface="Times New Roman" pitchFamily="18" charset="0"/>
              </a:rPr>
              <a:t>PLS</a:t>
            </a:r>
            <a:endParaRPr lang="fa-IR" sz="2800" b="1">
              <a:latin typeface="Georgia" pitchFamily="18" charset="0"/>
              <a:cs typeface="B Titr" pitchFamily="2" charset="-78"/>
            </a:endParaRPr>
          </a:p>
        </p:txBody>
      </p:sp>
      <p:sp>
        <p:nvSpPr>
          <p:cNvPr id="34819" name="Rectangle 3"/>
          <p:cNvSpPr>
            <a:spLocks noChangeArrowheads="1"/>
          </p:cNvSpPr>
          <p:nvPr/>
        </p:nvSpPr>
        <p:spPr bwMode="auto">
          <a:xfrm>
            <a:off x="428625" y="1000125"/>
            <a:ext cx="8358188"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endParaRPr lang="fa-IR" sz="2800" b="1" dirty="0">
              <a:cs typeface="B Titr" pitchFamily="2" charset="-78"/>
            </a:endParaRPr>
          </a:p>
          <a:p>
            <a:pPr algn="r" rtl="1"/>
            <a:r>
              <a:rPr lang="ar-SA" sz="2800" b="1" dirty="0">
                <a:solidFill>
                  <a:srgbClr val="C00000"/>
                </a:solidFill>
                <a:cs typeface="B Titr" pitchFamily="2" charset="-78"/>
              </a:rPr>
              <a:t>سبد گواهي مشاركت/پذيره</a:t>
            </a:r>
            <a:endParaRPr lang="en-US" sz="2800" b="1" dirty="0">
              <a:solidFill>
                <a:srgbClr val="C00000"/>
              </a:solidFill>
              <a:cs typeface="B Titr" pitchFamily="2" charset="-78"/>
            </a:endParaRPr>
          </a:p>
          <a:p>
            <a:pPr algn="r" rtl="1"/>
            <a:r>
              <a:rPr lang="fa-IR" sz="2000" dirty="0">
                <a:cs typeface="B Titr" pitchFamily="2" charset="-78"/>
              </a:rPr>
              <a:t>ايجاد سبدي از گواهي‌هاي مشاركت/پذيره حالت كم مخاطره‌تري را براي متقاضيان گواهي مشاركت/پذيره بوجود خواهد آورد و سبب افزايش ثبات در نرخ بازگشت گواهي‌هاي مشاركت و تثبيت ارزش گواهي‌هاي مشاركت/پذيره خواهد شد.</a:t>
            </a:r>
          </a:p>
          <a:p>
            <a:pPr algn="r" rtl="1"/>
            <a:endParaRPr lang="fa-IR" sz="2400" dirty="0">
              <a:cs typeface="B Titr" pitchFamily="2" charset="-78"/>
            </a:endParaRPr>
          </a:p>
          <a:p>
            <a:pPr algn="r" rtl="1"/>
            <a:r>
              <a:rPr lang="fa-IR" sz="2800" b="1" dirty="0">
                <a:solidFill>
                  <a:srgbClr val="C00000"/>
                </a:solidFill>
                <a:cs typeface="B Titr" pitchFamily="2" charset="-78"/>
              </a:rPr>
              <a:t>بيمه گواهي مشاركت/پذيره</a:t>
            </a:r>
            <a:endParaRPr lang="en-US" sz="2800" b="1" dirty="0">
              <a:solidFill>
                <a:srgbClr val="C00000"/>
              </a:solidFill>
              <a:cs typeface="B Titr" pitchFamily="2" charset="-78"/>
            </a:endParaRPr>
          </a:p>
          <a:p>
            <a:pPr algn="r" rtl="1"/>
            <a:r>
              <a:rPr lang="fa-IR" sz="2000" dirty="0">
                <a:cs typeface="B Titr" pitchFamily="2" charset="-78"/>
              </a:rPr>
              <a:t>براي تشويق و حمايت از صاحبان سرمايه و همچنين كاهش ريسك‌هاي مختلف لازم است تا موسسات بيمه‌اي تأسيس گردد. جهت تشويق صاحبان سرمايه به خريد گواهي‌هاي مشاركت/پذيره، بانك مي‌تواند به عنوان معرف طرح‌هاي مشاركت به مشتريان، اقدام به بيمه طرح‌ها نمايد، تا از اين طريق اعتماد مشتريان به مشاركت جلب گردد.</a:t>
            </a:r>
            <a:endParaRPr lang="en-US" sz="2000" dirty="0">
              <a:cs typeface="B Titr" pitchFamily="2" charset="-78"/>
            </a:endParaRPr>
          </a:p>
        </p:txBody>
      </p:sp>
      <p:sp>
        <p:nvSpPr>
          <p:cNvPr id="34820" name="Rectangle 3"/>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endParaRPr lang="fa-IR"/>
          </a:p>
        </p:txBody>
      </p:sp>
    </p:spTree>
    <p:extLst>
      <p:ext uri="{BB962C8B-B14F-4D97-AF65-F5344CB8AC3E}">
        <p14:creationId xmlns:p14="http://schemas.microsoft.com/office/powerpoint/2010/main" val="3366387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48" y="214290"/>
            <a:ext cx="7772400" cy="785817"/>
          </a:xfrm>
          <a:prstGeom prst="rect">
            <a:avLst/>
          </a:prstGeom>
        </p:spPr>
        <p:style>
          <a:lnRef idx="1">
            <a:schemeClr val="accent4"/>
          </a:lnRef>
          <a:fillRef idx="3">
            <a:schemeClr val="accent4"/>
          </a:fillRef>
          <a:effectRef idx="2">
            <a:schemeClr val="accent4"/>
          </a:effectRef>
          <a:fontRef idx="minor">
            <a:schemeClr val="lt1"/>
          </a:fontRef>
        </p:style>
        <p:txBody>
          <a:bodyPr rtlCol="1" anchor="ctr">
            <a:normAutofit fontScale="77500" lnSpcReduction="20000"/>
          </a:bodyPr>
          <a:lstStyle/>
          <a:p>
            <a:pPr algn="ctr" rtl="1" fontAlgn="auto">
              <a:spcAft>
                <a:spcPts val="0"/>
              </a:spcAft>
              <a:defRPr/>
            </a:pPr>
            <a:r>
              <a:rPr lang="fa-IR"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دستورالعمل تغيير در زمانبندي در بانكداري</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IranNastaliq" pitchFamily="18" charset="0"/>
              </a:rPr>
              <a:t>PLS</a:t>
            </a:r>
            <a:endParaRPr lang="fa-IR"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IranNastaliq" pitchFamily="18" charset="0"/>
            </a:endParaRPr>
          </a:p>
        </p:txBody>
      </p:sp>
      <p:graphicFrame>
        <p:nvGraphicFramePr>
          <p:cNvPr id="36867" name="Object 2"/>
          <p:cNvGraphicFramePr>
            <a:graphicFrameLocks noChangeAspect="1"/>
          </p:cNvGraphicFramePr>
          <p:nvPr/>
        </p:nvGraphicFramePr>
        <p:xfrm>
          <a:off x="642938" y="1357313"/>
          <a:ext cx="3500437" cy="571500"/>
        </p:xfrm>
        <a:graphic>
          <a:graphicData uri="http://schemas.openxmlformats.org/presentationml/2006/ole">
            <mc:AlternateContent xmlns:mc="http://schemas.openxmlformats.org/markup-compatibility/2006">
              <mc:Choice xmlns:v="urn:schemas-microsoft-com:vml" Requires="v">
                <p:oleObj spid="_x0000_s6250" name="Equation" r:id="rId3" imgW="2057400" imgH="330200" progId="Equation.3">
                  <p:embed/>
                </p:oleObj>
              </mc:Choice>
              <mc:Fallback>
                <p:oleObj name="Equation" r:id="rId3" imgW="2057400" imgH="33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1357313"/>
                        <a:ext cx="3500437" cy="571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8" name="Object 3"/>
          <p:cNvGraphicFramePr>
            <a:graphicFrameLocks noChangeAspect="1"/>
          </p:cNvGraphicFramePr>
          <p:nvPr/>
        </p:nvGraphicFramePr>
        <p:xfrm>
          <a:off x="642938" y="2071688"/>
          <a:ext cx="1785937" cy="571500"/>
        </p:xfrm>
        <a:graphic>
          <a:graphicData uri="http://schemas.openxmlformats.org/presentationml/2006/ole">
            <mc:AlternateContent xmlns:mc="http://schemas.openxmlformats.org/markup-compatibility/2006">
              <mc:Choice xmlns:v="urn:schemas-microsoft-com:vml" Requires="v">
                <p:oleObj spid="_x0000_s6251" name="Equation" r:id="rId5" imgW="685800" imgH="419100" progId="Equation.3">
                  <p:embed/>
                </p:oleObj>
              </mc:Choice>
              <mc:Fallback>
                <p:oleObj name="Equation" r:id="rId5" imgW="6858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2071688"/>
                        <a:ext cx="1785937" cy="571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9" name="Object 4"/>
          <p:cNvGraphicFramePr>
            <a:graphicFrameLocks noChangeAspect="1"/>
          </p:cNvGraphicFramePr>
          <p:nvPr/>
        </p:nvGraphicFramePr>
        <p:xfrm>
          <a:off x="642938" y="2786063"/>
          <a:ext cx="2571750" cy="571500"/>
        </p:xfrm>
        <a:graphic>
          <a:graphicData uri="http://schemas.openxmlformats.org/presentationml/2006/ole">
            <mc:AlternateContent xmlns:mc="http://schemas.openxmlformats.org/markup-compatibility/2006">
              <mc:Choice xmlns:v="urn:schemas-microsoft-com:vml" Requires="v">
                <p:oleObj spid="_x0000_s6252" name="Equation" r:id="rId7" imgW="977476" imgH="482391" progId="Equation.3">
                  <p:embed/>
                </p:oleObj>
              </mc:Choice>
              <mc:Fallback>
                <p:oleObj name="Equation" r:id="rId7" imgW="977476" imgH="4823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38" y="2786063"/>
                        <a:ext cx="2571750" cy="571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0" name="Object 5"/>
          <p:cNvGraphicFramePr>
            <a:graphicFrameLocks noChangeAspect="1"/>
          </p:cNvGraphicFramePr>
          <p:nvPr/>
        </p:nvGraphicFramePr>
        <p:xfrm>
          <a:off x="642938" y="3500438"/>
          <a:ext cx="2000250" cy="571500"/>
        </p:xfrm>
        <a:graphic>
          <a:graphicData uri="http://schemas.openxmlformats.org/presentationml/2006/ole">
            <mc:AlternateContent xmlns:mc="http://schemas.openxmlformats.org/markup-compatibility/2006">
              <mc:Choice xmlns:v="urn:schemas-microsoft-com:vml" Requires="v">
                <p:oleObj spid="_x0000_s6253" name="Equation" r:id="rId9" imgW="1117115" imgH="444307" progId="Equation.3">
                  <p:embed/>
                </p:oleObj>
              </mc:Choice>
              <mc:Fallback>
                <p:oleObj name="Equation" r:id="rId9" imgW="1117115" imgH="44430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938" y="3500438"/>
                        <a:ext cx="2000250" cy="571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1" name="Object 6"/>
          <p:cNvGraphicFramePr>
            <a:graphicFrameLocks noChangeAspect="1"/>
          </p:cNvGraphicFramePr>
          <p:nvPr/>
        </p:nvGraphicFramePr>
        <p:xfrm>
          <a:off x="642938" y="4214813"/>
          <a:ext cx="1863725" cy="592137"/>
        </p:xfrm>
        <a:graphic>
          <a:graphicData uri="http://schemas.openxmlformats.org/presentationml/2006/ole">
            <mc:AlternateContent xmlns:mc="http://schemas.openxmlformats.org/markup-compatibility/2006">
              <mc:Choice xmlns:v="urn:schemas-microsoft-com:vml" Requires="v">
                <p:oleObj spid="_x0000_s6254" name="Equation" r:id="rId11" imgW="1129810" imgH="444307" progId="Equation.3">
                  <p:embed/>
                </p:oleObj>
              </mc:Choice>
              <mc:Fallback>
                <p:oleObj name="Equation" r:id="rId11" imgW="1129810" imgH="44430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38" y="4214813"/>
                        <a:ext cx="1863725" cy="5921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2" name="Object 7"/>
          <p:cNvGraphicFramePr>
            <a:graphicFrameLocks noChangeAspect="1"/>
          </p:cNvGraphicFramePr>
          <p:nvPr/>
        </p:nvGraphicFramePr>
        <p:xfrm>
          <a:off x="642938" y="4929188"/>
          <a:ext cx="1990725" cy="576262"/>
        </p:xfrm>
        <a:graphic>
          <a:graphicData uri="http://schemas.openxmlformats.org/presentationml/2006/ole">
            <mc:AlternateContent xmlns:mc="http://schemas.openxmlformats.org/markup-compatibility/2006">
              <mc:Choice xmlns:v="urn:schemas-microsoft-com:vml" Requires="v">
                <p:oleObj spid="_x0000_s6255" name="Equation" r:id="rId13" imgW="1218671" imgH="444307" progId="Equation.3">
                  <p:embed/>
                </p:oleObj>
              </mc:Choice>
              <mc:Fallback>
                <p:oleObj name="Equation" r:id="rId13" imgW="1218671" imgH="44430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938" y="4929188"/>
                        <a:ext cx="1990725" cy="5762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3" name="Object 8"/>
          <p:cNvGraphicFramePr>
            <a:graphicFrameLocks noChangeAspect="1"/>
          </p:cNvGraphicFramePr>
          <p:nvPr/>
        </p:nvGraphicFramePr>
        <p:xfrm>
          <a:off x="642938" y="5715000"/>
          <a:ext cx="1062037" cy="571500"/>
        </p:xfrm>
        <a:graphic>
          <a:graphicData uri="http://schemas.openxmlformats.org/presentationml/2006/ole">
            <mc:AlternateContent xmlns:mc="http://schemas.openxmlformats.org/markup-compatibility/2006">
              <mc:Choice xmlns:v="urn:schemas-microsoft-com:vml" Requires="v">
                <p:oleObj spid="_x0000_s6256" name="Equation" r:id="rId15" imgW="685800" imgH="457200" progId="Equation.3">
                  <p:embed/>
                </p:oleObj>
              </mc:Choice>
              <mc:Fallback>
                <p:oleObj name="Equation" r:id="rId15" imgW="68580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2938" y="5715000"/>
                        <a:ext cx="1062037" cy="571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9"/>
          <p:cNvGraphicFramePr>
            <a:graphicFrameLocks noChangeAspect="1"/>
          </p:cNvGraphicFramePr>
          <p:nvPr/>
        </p:nvGraphicFramePr>
        <p:xfrm>
          <a:off x="4857750" y="3429000"/>
          <a:ext cx="2789238" cy="611188"/>
        </p:xfrm>
        <a:graphic>
          <a:graphicData uri="http://schemas.openxmlformats.org/presentationml/2006/ole">
            <mc:AlternateContent xmlns:mc="http://schemas.openxmlformats.org/markup-compatibility/2006">
              <mc:Choice xmlns:v="urn:schemas-microsoft-com:vml" Requires="v">
                <p:oleObj spid="_x0000_s6257" name="Equation" r:id="rId17" imgW="2362200" imgH="558800" progId="Equation.3">
                  <p:embed/>
                </p:oleObj>
              </mc:Choice>
              <mc:Fallback>
                <p:oleObj name="Equation" r:id="rId17" imgW="2362200" imgH="558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7750" y="3429000"/>
                        <a:ext cx="2789238" cy="6111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40615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28625" y="214313"/>
            <a:ext cx="8215313" cy="1754187"/>
          </a:xfrm>
          <a:prstGeom prst="rect">
            <a:avLst/>
          </a:prstGeom>
          <a:noFill/>
          <a:ln w="9525">
            <a:noFill/>
            <a:miter lim="800000"/>
            <a:headEnd/>
            <a:tailEnd/>
          </a:ln>
        </p:spPr>
        <p:txBody>
          <a:bodyPr>
            <a:spAutoFit/>
          </a:bodyPr>
          <a:lstStyle/>
          <a:p>
            <a:pPr algn="ctr" rtl="1" eaLnBrk="0" hangingPunct="0">
              <a:defRPr/>
            </a:pPr>
            <a:r>
              <a:rPr lang="fa-IR" sz="4400" dirty="0">
                <a:solidFill>
                  <a:schemeClr val="accent6"/>
                </a:solidFill>
                <a:latin typeface="IranNastaliq" pitchFamily="18" charset="0"/>
                <a:cs typeface="B Titr" pitchFamily="2" charset="-78"/>
              </a:rPr>
              <a:t>بازار ثانویه گواهی </a:t>
            </a:r>
            <a:r>
              <a:rPr lang="fa-IR" sz="4400" dirty="0" smtClean="0">
                <a:solidFill>
                  <a:schemeClr val="accent6"/>
                </a:solidFill>
                <a:latin typeface="IranNastaliq" pitchFamily="18" charset="0"/>
                <a:cs typeface="B Titr" pitchFamily="2" charset="-78"/>
              </a:rPr>
              <a:t>راستین</a:t>
            </a:r>
            <a:r>
              <a:rPr lang="fa-IR" sz="4400" dirty="0">
                <a:solidFill>
                  <a:schemeClr val="accent6"/>
                </a:solidFill>
                <a:latin typeface="IranNastaliq" pitchFamily="18" charset="0"/>
                <a:cs typeface="B Titr" pitchFamily="2" charset="-78"/>
              </a:rPr>
              <a:t/>
            </a:r>
            <a:br>
              <a:rPr lang="fa-IR" sz="4400" dirty="0">
                <a:solidFill>
                  <a:schemeClr val="accent6"/>
                </a:solidFill>
                <a:latin typeface="IranNastaliq" pitchFamily="18" charset="0"/>
                <a:cs typeface="B Titr" pitchFamily="2" charset="-78"/>
              </a:rPr>
            </a:br>
            <a:r>
              <a:rPr lang="fa-IR" sz="2400" dirty="0">
                <a:solidFill>
                  <a:schemeClr val="accent6"/>
                </a:solidFill>
                <a:latin typeface="IranNastaliq" pitchFamily="18" charset="0"/>
                <a:cs typeface="B Titr" pitchFamily="2" charset="-78"/>
              </a:rPr>
              <a:t>مبتنی بر فن آوری اطلاعات و ارتباطات</a:t>
            </a:r>
          </a:p>
          <a:p>
            <a:pPr algn="ctr" rtl="1" eaLnBrk="0" hangingPunct="0">
              <a:defRPr/>
            </a:pPr>
            <a:r>
              <a:rPr lang="fa-IR" sz="1600" dirty="0">
                <a:latin typeface="IranNastaliq" pitchFamily="18" charset="0"/>
                <a:cs typeface="B Titr" pitchFamily="2" charset="-78"/>
              </a:rPr>
              <a:t/>
            </a:r>
            <a:br>
              <a:rPr lang="fa-IR" sz="1600" dirty="0">
                <a:latin typeface="IranNastaliq" pitchFamily="18" charset="0"/>
                <a:cs typeface="B Titr" pitchFamily="2" charset="-78"/>
              </a:rPr>
            </a:br>
            <a:r>
              <a:rPr lang="fa-IR" sz="2000" dirty="0">
                <a:solidFill>
                  <a:srgbClr val="0070C0"/>
                </a:solidFill>
                <a:latin typeface="IranNastaliq" pitchFamily="18" charset="0"/>
                <a:cs typeface="B Titr" pitchFamily="2" charset="-78"/>
              </a:rPr>
              <a:t>مراحل پیشنهاد خرید گواهی مشارکت در سامانه اینترنتی“بازار ثانویه گواهی مشارکت“</a:t>
            </a:r>
            <a:endParaRPr lang="en-US" sz="2000" dirty="0">
              <a:solidFill>
                <a:srgbClr val="0070C0"/>
              </a:solidFill>
              <a:latin typeface="IranNastaliq" pitchFamily="18" charset="0"/>
              <a:cs typeface="B Titr" pitchFamily="2" charset="-78"/>
            </a:endParaRPr>
          </a:p>
        </p:txBody>
      </p:sp>
      <p:sp>
        <p:nvSpPr>
          <p:cNvPr id="37891" name="Rectangle 11"/>
          <p:cNvSpPr>
            <a:spLocks noChangeArrowheads="1"/>
          </p:cNvSpPr>
          <p:nvPr/>
        </p:nvSpPr>
        <p:spPr bwMode="auto">
          <a:xfrm>
            <a:off x="7215188" y="2143125"/>
            <a:ext cx="1714500" cy="571500"/>
          </a:xfrm>
          <a:prstGeom prst="rect">
            <a:avLst/>
          </a:prstGeom>
          <a:solidFill>
            <a:schemeClr val="accent1"/>
          </a:solidFill>
          <a:ln w="9525" algn="ctr">
            <a:solidFill>
              <a:schemeClr val="tx1"/>
            </a:solidFill>
            <a:round/>
            <a:headEnd/>
            <a:tailEnd/>
          </a:ln>
        </p:spPr>
        <p:txBody>
          <a:bodyPr anchor="ctr"/>
          <a:lstStyle/>
          <a:p>
            <a:pPr algn="ctr" rtl="1" eaLnBrk="0" hangingPunct="0"/>
            <a:r>
              <a:rPr lang="fa-IR" b="1">
                <a:latin typeface="Georgia" pitchFamily="18" charset="0"/>
                <a:cs typeface="B Titr" pitchFamily="2" charset="-78"/>
              </a:rPr>
              <a:t>بخش خرید</a:t>
            </a:r>
            <a:endParaRPr lang="en-US" b="1">
              <a:latin typeface="Georgia" pitchFamily="18" charset="0"/>
              <a:cs typeface="B Titr" pitchFamily="2" charset="-78"/>
            </a:endParaRPr>
          </a:p>
        </p:txBody>
      </p:sp>
      <p:graphicFrame>
        <p:nvGraphicFramePr>
          <p:cNvPr id="14" name="Table 13"/>
          <p:cNvGraphicFramePr>
            <a:graphicFrameLocks noGrp="1"/>
          </p:cNvGraphicFramePr>
          <p:nvPr/>
        </p:nvGraphicFramePr>
        <p:xfrm>
          <a:off x="142875" y="2714625"/>
          <a:ext cx="8786814" cy="1737120"/>
        </p:xfrm>
        <a:graphic>
          <a:graphicData uri="http://schemas.openxmlformats.org/drawingml/2006/table">
            <a:tbl>
              <a:tblPr firstRow="1" bandRow="1">
                <a:tableStyleId>{5C22544A-7EE6-4342-B048-85BDC9FD1C3A}</a:tableStyleId>
              </a:tblPr>
              <a:tblGrid>
                <a:gridCol w="500063"/>
                <a:gridCol w="852348"/>
                <a:gridCol w="858964"/>
                <a:gridCol w="649603"/>
                <a:gridCol w="496585"/>
                <a:gridCol w="785814"/>
                <a:gridCol w="1071562"/>
                <a:gridCol w="615092"/>
                <a:gridCol w="527910"/>
                <a:gridCol w="792028"/>
                <a:gridCol w="1020626"/>
                <a:gridCol w="616219"/>
              </a:tblGrid>
              <a:tr h="502742">
                <a:tc>
                  <a:txBody>
                    <a:bodyPr/>
                    <a:lstStyle/>
                    <a:p>
                      <a:pPr algn="ctr"/>
                      <a:r>
                        <a:rPr lang="fa-IR" sz="900" b="1" dirty="0" smtClean="0">
                          <a:cs typeface="B Titr" pitchFamily="2" charset="-78"/>
                        </a:rPr>
                        <a:t>آخرین </a:t>
                      </a:r>
                    </a:p>
                    <a:p>
                      <a:pPr algn="ctr"/>
                      <a:r>
                        <a:rPr lang="fa-IR" sz="900" b="1" dirty="0" smtClean="0">
                          <a:cs typeface="B Titr" pitchFamily="2" charset="-78"/>
                        </a:rPr>
                        <a:t>قیمت</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ارزش اسمی گواهی مشارکت</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محصول</a:t>
                      </a:r>
                    </a:p>
                    <a:p>
                      <a:pPr algn="ctr"/>
                      <a:r>
                        <a:rPr lang="fa-IR" sz="900" b="1" dirty="0" smtClean="0">
                          <a:cs typeface="B Titr" pitchFamily="2" charset="-78"/>
                        </a:rPr>
                        <a:t> نوع سوم</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وضعیت فروش</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آخرین </a:t>
                      </a:r>
                    </a:p>
                    <a:p>
                      <a:pPr algn="ctr"/>
                      <a:r>
                        <a:rPr lang="fa-IR" sz="900" b="1" dirty="0" smtClean="0">
                          <a:cs typeface="B Titr" pitchFamily="2" charset="-78"/>
                        </a:rPr>
                        <a:t>قیمت</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ارزش اسمی گواهی مشارکت</a:t>
                      </a:r>
                      <a:endParaRPr lang="en-US" sz="900" dirty="0" smtClean="0">
                        <a:cs typeface="B Titr" pitchFamily="2" charset="-78"/>
                      </a:endParaRPr>
                    </a:p>
                  </a:txBody>
                  <a:tcPr marL="91439" marR="91439" marT="45690" marB="45690"/>
                </a:tc>
                <a:tc>
                  <a:txBody>
                    <a:bodyPr/>
                    <a:lstStyle/>
                    <a:p>
                      <a:pPr algn="ctr"/>
                      <a:r>
                        <a:rPr lang="fa-IR" sz="900" b="1" dirty="0" smtClean="0">
                          <a:cs typeface="B Titr" pitchFamily="2" charset="-78"/>
                        </a:rPr>
                        <a:t>محصول </a:t>
                      </a:r>
                    </a:p>
                    <a:p>
                      <a:pPr algn="ctr"/>
                      <a:r>
                        <a:rPr lang="fa-IR" sz="900" b="1" dirty="0" smtClean="0">
                          <a:cs typeface="B Titr" pitchFamily="2" charset="-78"/>
                        </a:rPr>
                        <a:t>نوع دوم</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وضعیت</a:t>
                      </a:r>
                      <a:r>
                        <a:rPr lang="fa-IR" sz="900" b="1" baseline="0" dirty="0" smtClean="0">
                          <a:cs typeface="B Titr" pitchFamily="2" charset="-78"/>
                        </a:rPr>
                        <a:t> فروش</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آخرین قیمت</a:t>
                      </a:r>
                      <a:endParaRPr lang="en-US" sz="900" b="1" dirty="0">
                        <a:cs typeface="B Titr" pitchFamily="2" charset="-78"/>
                      </a:endParaRPr>
                    </a:p>
                  </a:txBody>
                  <a:tcPr marL="91439" marR="91439" marT="45690" marB="45690"/>
                </a:tc>
                <a:tc>
                  <a:txBody>
                    <a:bodyPr/>
                    <a:lstStyle/>
                    <a:p>
                      <a:pPr algn="ctr"/>
                      <a:r>
                        <a:rPr lang="fa-IR" sz="900" dirty="0" smtClean="0">
                          <a:cs typeface="B Titr" pitchFamily="2" charset="-78"/>
                        </a:rPr>
                        <a:t>ارزش اسمی گواهی مشارکت</a:t>
                      </a:r>
                      <a:endParaRPr lang="en-US" sz="900" dirty="0">
                        <a:cs typeface="B Titr" pitchFamily="2" charset="-78"/>
                      </a:endParaRPr>
                    </a:p>
                  </a:txBody>
                  <a:tcPr marL="91439" marR="91439" marT="45690" marB="45690"/>
                </a:tc>
                <a:tc>
                  <a:txBody>
                    <a:bodyPr/>
                    <a:lstStyle/>
                    <a:p>
                      <a:pPr algn="ctr" rtl="1"/>
                      <a:r>
                        <a:rPr lang="fa-IR" sz="900" b="1" dirty="0" smtClean="0">
                          <a:cs typeface="B Titr" pitchFamily="2" charset="-78"/>
                        </a:rPr>
                        <a:t>محصول</a:t>
                      </a:r>
                    </a:p>
                    <a:p>
                      <a:pPr algn="ctr" rtl="1"/>
                      <a:r>
                        <a:rPr lang="fa-IR" sz="900" b="1" dirty="0" smtClean="0">
                          <a:cs typeface="B Titr" pitchFamily="2" charset="-78"/>
                        </a:rPr>
                        <a:t> نوع اول</a:t>
                      </a:r>
                      <a:endParaRPr lang="en-US" sz="900" b="1" dirty="0">
                        <a:cs typeface="B Titr" pitchFamily="2" charset="-78"/>
                      </a:endParaRPr>
                    </a:p>
                  </a:txBody>
                  <a:tcPr marL="91439" marR="91439" marT="45690" marB="45690"/>
                </a:tc>
                <a:tc>
                  <a:txBody>
                    <a:bodyPr/>
                    <a:lstStyle/>
                    <a:p>
                      <a:pPr algn="ctr" rtl="1"/>
                      <a:r>
                        <a:rPr lang="fa-IR" sz="900" b="1" dirty="0" smtClean="0">
                          <a:cs typeface="B Titr" pitchFamily="2" charset="-78"/>
                        </a:rPr>
                        <a:t>وضعیت فروش</a:t>
                      </a:r>
                      <a:endParaRPr lang="en-US" sz="900" b="1" dirty="0">
                        <a:cs typeface="B Titr" pitchFamily="2" charset="-78"/>
                      </a:endParaRPr>
                    </a:p>
                  </a:txBody>
                  <a:tcPr marL="91439" marR="91439" marT="45690" marB="45690"/>
                </a:tc>
              </a:tr>
              <a:tr h="365621">
                <a:tc>
                  <a:txBody>
                    <a:bodyPr/>
                    <a:lstStyle/>
                    <a:p>
                      <a:pPr algn="ctr"/>
                      <a:r>
                        <a:rPr lang="fa-IR" sz="900" b="1" dirty="0" smtClean="0">
                          <a:cs typeface="B Titr" pitchFamily="2" charset="-78"/>
                        </a:rPr>
                        <a:t>1.0</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1000ریال</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طرح 9</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مشخص</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1.1</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1000ریال</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a:t>
                      </a:r>
                    </a:p>
                    <a:p>
                      <a:pPr algn="ctr"/>
                      <a:r>
                        <a:rPr lang="fa-IR" sz="900" b="1" dirty="0" smtClean="0">
                          <a:cs typeface="B Titr" pitchFamily="2" charset="-78"/>
                        </a:rPr>
                        <a:t>طرحهای 1و3و....</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مشخص</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1.2</a:t>
                      </a:r>
                      <a:endParaRPr lang="en-US" sz="900" b="1" dirty="0">
                        <a:cs typeface="B Titr" pitchFamily="2" charset="-78"/>
                      </a:endParaRPr>
                    </a:p>
                  </a:txBody>
                  <a:tcPr marL="91439" marR="91439" marT="45690" marB="45690"/>
                </a:tc>
                <a:tc>
                  <a:txBody>
                    <a:bodyPr/>
                    <a:lstStyle/>
                    <a:p>
                      <a:pPr algn="ctr" rtl="1"/>
                      <a:r>
                        <a:rPr lang="fa-IR" sz="900" dirty="0" smtClean="0">
                          <a:cs typeface="B Titr" pitchFamily="2" charset="-78"/>
                        </a:rPr>
                        <a:t>1000ریال</a:t>
                      </a:r>
                      <a:endParaRPr lang="en-US" sz="900" dirty="0">
                        <a:cs typeface="B Titr" pitchFamily="2" charset="-78"/>
                      </a:endParaRPr>
                    </a:p>
                  </a:txBody>
                  <a:tcPr marL="91439" marR="91439" marT="45690" marB="45690"/>
                </a:tc>
                <a:tc>
                  <a:txBody>
                    <a:bodyPr/>
                    <a:lstStyle/>
                    <a:p>
                      <a:pPr algn="ctr"/>
                      <a:r>
                        <a:rPr lang="fa-IR" sz="900" b="1" dirty="0" smtClean="0">
                          <a:cs typeface="B Titr" pitchFamily="2" charset="-78"/>
                        </a:rPr>
                        <a:t>کواهی</a:t>
                      </a:r>
                      <a:r>
                        <a:rPr lang="fa-IR" sz="900" b="1" baseline="0" dirty="0" smtClean="0">
                          <a:cs typeface="B Titr" pitchFamily="2" charset="-78"/>
                        </a:rPr>
                        <a:t> مشارکت شعبه الف</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مشخص</a:t>
                      </a:r>
                      <a:endParaRPr lang="en-US" sz="900" b="1" dirty="0">
                        <a:cs typeface="B Titr" pitchFamily="2" charset="-78"/>
                      </a:endParaRPr>
                    </a:p>
                  </a:txBody>
                  <a:tcPr marL="91439" marR="91439" marT="45690" marB="45690"/>
                </a:tc>
              </a:tr>
              <a:tr h="365621">
                <a:tc>
                  <a:txBody>
                    <a:bodyPr/>
                    <a:lstStyle/>
                    <a:p>
                      <a:pPr algn="ctr"/>
                      <a:r>
                        <a:rPr lang="fa-IR" sz="900" b="1" dirty="0" smtClean="0">
                          <a:cs typeface="B Titr" pitchFamily="2" charset="-78"/>
                        </a:rPr>
                        <a:t>1.2</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7000ریال</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طرح3</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پیش</a:t>
                      </a:r>
                      <a:r>
                        <a:rPr lang="fa-IR" sz="900" b="1" baseline="0" dirty="0" smtClean="0">
                          <a:cs typeface="B Titr" pitchFamily="2" charset="-78"/>
                        </a:rPr>
                        <a:t> تعریف</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1.5</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5000ریال</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طرحهای4و5و...</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مشخص</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1.05</a:t>
                      </a:r>
                      <a:endParaRPr lang="en-US" sz="900" b="1" dirty="0">
                        <a:cs typeface="B Titr" pitchFamily="2" charset="-78"/>
                      </a:endParaRPr>
                    </a:p>
                  </a:txBody>
                  <a:tcPr marL="91439" marR="91439" marT="45690" marB="45690"/>
                </a:tc>
                <a:tc>
                  <a:txBody>
                    <a:bodyPr/>
                    <a:lstStyle/>
                    <a:p>
                      <a:pPr algn="ctr" rtl="1"/>
                      <a:r>
                        <a:rPr lang="fa-IR" sz="900" dirty="0" smtClean="0">
                          <a:cs typeface="B Titr" pitchFamily="2" charset="-78"/>
                        </a:rPr>
                        <a:t>5000ریال</a:t>
                      </a:r>
                      <a:endParaRPr lang="en-US" sz="900" dirty="0">
                        <a:cs typeface="B Titr" pitchFamily="2" charset="-78"/>
                      </a:endParaRPr>
                    </a:p>
                  </a:txBody>
                  <a:tcPr marL="91439" marR="91439" marT="45690" marB="45690"/>
                </a:tc>
                <a:tc>
                  <a:txBody>
                    <a:bodyPr/>
                    <a:lstStyle/>
                    <a:p>
                      <a:pPr algn="ctr"/>
                      <a:r>
                        <a:rPr lang="fa-IR" sz="900" b="1" dirty="0" smtClean="0">
                          <a:cs typeface="B Titr" pitchFamily="2" charset="-78"/>
                        </a:rPr>
                        <a:t>گواهی</a:t>
                      </a:r>
                      <a:r>
                        <a:rPr lang="fa-IR" sz="900" b="1" baseline="0" dirty="0" smtClean="0">
                          <a:cs typeface="B Titr" pitchFamily="2" charset="-78"/>
                        </a:rPr>
                        <a:t> مشارکت شعبه ب</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پیش</a:t>
                      </a:r>
                      <a:r>
                        <a:rPr lang="fa-IR" sz="900" b="1" baseline="0" dirty="0" smtClean="0">
                          <a:cs typeface="B Titr" pitchFamily="2" charset="-78"/>
                        </a:rPr>
                        <a:t> تعریف</a:t>
                      </a:r>
                      <a:endParaRPr lang="en-US" sz="900" b="1" dirty="0">
                        <a:cs typeface="B Titr" pitchFamily="2" charset="-78"/>
                      </a:endParaRPr>
                    </a:p>
                  </a:txBody>
                  <a:tcPr marL="91439" marR="91439" marT="45690" marB="45690"/>
                </a:tc>
              </a:tr>
              <a:tr h="502742">
                <a:tc>
                  <a:txBody>
                    <a:bodyPr/>
                    <a:lstStyle/>
                    <a:p>
                      <a:pPr algn="ctr"/>
                      <a:r>
                        <a:rPr lang="fa-IR" sz="900" b="1" dirty="0" smtClean="0">
                          <a:cs typeface="B Titr" pitchFamily="2" charset="-78"/>
                        </a:rPr>
                        <a:t>1.5</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1000ریال</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طرح6</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مشخص</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1.2</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1200ریال</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طرحهای7و8و...</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پیش</a:t>
                      </a:r>
                      <a:r>
                        <a:rPr lang="fa-IR" sz="900" b="1" baseline="0" dirty="0" smtClean="0">
                          <a:cs typeface="B Titr" pitchFamily="2" charset="-78"/>
                        </a:rPr>
                        <a:t> تعریف</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1.4</a:t>
                      </a:r>
                      <a:endParaRPr lang="en-US" sz="900" b="1" dirty="0">
                        <a:cs typeface="B Titr" pitchFamily="2" charset="-78"/>
                      </a:endParaRPr>
                    </a:p>
                  </a:txBody>
                  <a:tcPr marL="91439" marR="91439" marT="45690" marB="45690"/>
                </a:tc>
                <a:tc>
                  <a:txBody>
                    <a:bodyPr/>
                    <a:lstStyle/>
                    <a:p>
                      <a:pPr algn="ctr" rtl="1"/>
                      <a:r>
                        <a:rPr lang="fa-IR" sz="900" dirty="0" smtClean="0">
                          <a:cs typeface="B Titr" pitchFamily="2" charset="-78"/>
                        </a:rPr>
                        <a:t>7000ریال</a:t>
                      </a:r>
                      <a:endParaRPr lang="en-US" sz="900"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شعبه</a:t>
                      </a:r>
                    </a:p>
                    <a:p>
                      <a:pPr algn="ctr"/>
                      <a:r>
                        <a:rPr lang="fa-IR" sz="900" b="1" dirty="0" smtClean="0">
                          <a:cs typeface="B Titr" pitchFamily="2" charset="-78"/>
                        </a:rPr>
                        <a:t> ج</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پیش</a:t>
                      </a:r>
                      <a:r>
                        <a:rPr lang="fa-IR" sz="900" b="1" baseline="0" dirty="0" smtClean="0">
                          <a:cs typeface="B Titr" pitchFamily="2" charset="-78"/>
                        </a:rPr>
                        <a:t> تعریف</a:t>
                      </a:r>
                      <a:endParaRPr lang="en-US" sz="900" b="1" dirty="0">
                        <a:cs typeface="B Titr" pitchFamily="2" charset="-78"/>
                      </a:endParaRPr>
                    </a:p>
                  </a:txBody>
                  <a:tcPr marL="91439" marR="91439" marT="45690" marB="45690"/>
                </a:tc>
              </a:tr>
            </a:tbl>
          </a:graphicData>
        </a:graphic>
      </p:graphicFrame>
      <p:sp>
        <p:nvSpPr>
          <p:cNvPr id="37959" name="Rectangle 14"/>
          <p:cNvSpPr>
            <a:spLocks noChangeArrowheads="1"/>
          </p:cNvSpPr>
          <p:nvPr/>
        </p:nvSpPr>
        <p:spPr bwMode="auto">
          <a:xfrm>
            <a:off x="142875" y="2143125"/>
            <a:ext cx="5857875" cy="571500"/>
          </a:xfrm>
          <a:prstGeom prst="rect">
            <a:avLst/>
          </a:prstGeom>
          <a:solidFill>
            <a:schemeClr val="accent1"/>
          </a:solidFill>
          <a:ln w="9525" algn="ctr">
            <a:solidFill>
              <a:schemeClr val="tx1"/>
            </a:solidFill>
            <a:round/>
            <a:headEnd/>
            <a:tailEnd/>
          </a:ln>
        </p:spPr>
        <p:txBody>
          <a:bodyPr anchor="ctr"/>
          <a:lstStyle/>
          <a:p>
            <a:pPr algn="ctr" rtl="1" eaLnBrk="0" hangingPunct="0"/>
            <a:r>
              <a:rPr lang="fa-IR" b="1">
                <a:latin typeface="Georgia" pitchFamily="18" charset="0"/>
                <a:cs typeface="B Titr" pitchFamily="2" charset="-78"/>
              </a:rPr>
              <a:t>انتخاب محصول جهت خرید گواهی مشارکت مربوطه</a:t>
            </a:r>
            <a:endParaRPr lang="en-US" b="1">
              <a:latin typeface="Georgia" pitchFamily="18" charset="0"/>
              <a:cs typeface="B Titr" pitchFamily="2" charset="-78"/>
            </a:endParaRPr>
          </a:p>
        </p:txBody>
      </p:sp>
      <p:sp>
        <p:nvSpPr>
          <p:cNvPr id="37960" name="Rectangle 15"/>
          <p:cNvSpPr>
            <a:spLocks noChangeArrowheads="1"/>
          </p:cNvSpPr>
          <p:nvPr/>
        </p:nvSpPr>
        <p:spPr bwMode="auto">
          <a:xfrm>
            <a:off x="142875" y="4429125"/>
            <a:ext cx="8858250" cy="500063"/>
          </a:xfrm>
          <a:prstGeom prst="rect">
            <a:avLst/>
          </a:prstGeom>
          <a:solidFill>
            <a:schemeClr val="accent1"/>
          </a:solidFill>
          <a:ln w="9525" algn="ctr">
            <a:solidFill>
              <a:schemeClr val="tx1"/>
            </a:solidFill>
            <a:round/>
            <a:headEnd/>
            <a:tailEnd/>
          </a:ln>
        </p:spPr>
        <p:txBody>
          <a:bodyPr anchor="ctr"/>
          <a:lstStyle/>
          <a:p>
            <a:pPr algn="ctr" rtl="1" eaLnBrk="0" hangingPunct="0"/>
            <a:r>
              <a:rPr lang="fa-IR" b="1">
                <a:latin typeface="Georgia" pitchFamily="18" charset="0"/>
                <a:cs typeface="B Titr" pitchFamily="2" charset="-78"/>
              </a:rPr>
              <a:t>مشاهده آخرین قیمت ارائه شده و انتخاب و قرار دادن آن  در سبد خرید از طریق کلیک کردن بر روی آن</a:t>
            </a:r>
            <a:endParaRPr lang="en-US" b="1">
              <a:latin typeface="Georgia" pitchFamily="18" charset="0"/>
              <a:cs typeface="B Titr" pitchFamily="2" charset="-78"/>
            </a:endParaRPr>
          </a:p>
        </p:txBody>
      </p:sp>
      <p:graphicFrame>
        <p:nvGraphicFramePr>
          <p:cNvPr id="17" name="Table 16"/>
          <p:cNvGraphicFramePr>
            <a:graphicFrameLocks noGrp="1"/>
          </p:cNvGraphicFramePr>
          <p:nvPr/>
        </p:nvGraphicFramePr>
        <p:xfrm>
          <a:off x="142875" y="4945063"/>
          <a:ext cx="8858250" cy="1873250"/>
        </p:xfrm>
        <a:graphic>
          <a:graphicData uri="http://schemas.openxmlformats.org/drawingml/2006/table">
            <a:tbl>
              <a:tblPr firstRow="1" bandRow="1">
                <a:tableStyleId>{5C22544A-7EE6-4342-B048-85BDC9FD1C3A}</a:tableStyleId>
              </a:tblPr>
              <a:tblGrid>
                <a:gridCol w="1771650"/>
                <a:gridCol w="1771650"/>
                <a:gridCol w="1771650"/>
                <a:gridCol w="1771650"/>
                <a:gridCol w="1771650"/>
              </a:tblGrid>
              <a:tr h="419102">
                <a:tc>
                  <a:txBody>
                    <a:bodyPr/>
                    <a:lstStyle/>
                    <a:p>
                      <a:pPr algn="ctr"/>
                      <a:r>
                        <a:rPr lang="fa-IR" sz="1400" dirty="0" smtClean="0">
                          <a:cs typeface="B Titr" pitchFamily="2" charset="-78"/>
                        </a:rPr>
                        <a:t>پیشنهاد جدید</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آخرین قیمت پیشنهادی</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وضعیت</a:t>
                      </a:r>
                      <a:r>
                        <a:rPr lang="fa-IR" sz="1400" baseline="0" dirty="0" smtClean="0">
                          <a:cs typeface="B Titr" pitchFamily="2" charset="-78"/>
                        </a:rPr>
                        <a:t> فروش</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نام شعبه/طرح</a:t>
                      </a:r>
                      <a:r>
                        <a:rPr lang="fa-IR" sz="1400" baseline="0" dirty="0" smtClean="0">
                          <a:cs typeface="B Titr" pitchFamily="2" charset="-78"/>
                        </a:rPr>
                        <a:t> مربوطه</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نوع</a:t>
                      </a:r>
                      <a:r>
                        <a:rPr lang="fa-IR" sz="1400" baseline="0" dirty="0" smtClean="0">
                          <a:cs typeface="B Titr" pitchFamily="2" charset="-78"/>
                        </a:rPr>
                        <a:t> محصول</a:t>
                      </a:r>
                      <a:endParaRPr lang="en-US" sz="1400" dirty="0">
                        <a:cs typeface="B Titr" pitchFamily="2" charset="-78"/>
                      </a:endParaRPr>
                    </a:p>
                  </a:txBody>
                  <a:tcPr marL="91439" marR="91439" marT="45719" marB="45719"/>
                </a:tc>
              </a:tr>
              <a:tr h="356118">
                <a:tc>
                  <a:txBody>
                    <a:bodyPr/>
                    <a:lstStyle/>
                    <a:p>
                      <a:pPr algn="ctr"/>
                      <a:r>
                        <a:rPr lang="fa-IR" sz="1400" dirty="0" smtClean="0">
                          <a:solidFill>
                            <a:srgbClr val="FF0000"/>
                          </a:solidFill>
                          <a:cs typeface="B Titr" pitchFamily="2" charset="-78"/>
                        </a:rPr>
                        <a:t>1350</a:t>
                      </a:r>
                      <a:endParaRPr lang="en-US" sz="1400" dirty="0">
                        <a:solidFill>
                          <a:srgbClr val="FF0000"/>
                        </a:solidFill>
                        <a:cs typeface="B Titr" pitchFamily="2" charset="-78"/>
                      </a:endParaRPr>
                    </a:p>
                  </a:txBody>
                  <a:tcPr marL="91439" marR="91439" marT="45719" marB="45719"/>
                </a:tc>
                <a:tc>
                  <a:txBody>
                    <a:bodyPr/>
                    <a:lstStyle/>
                    <a:p>
                      <a:pPr algn="ctr" rtl="1"/>
                      <a:r>
                        <a:rPr lang="fa-IR" sz="1400" dirty="0" smtClean="0">
                          <a:cs typeface="B Titr" pitchFamily="2" charset="-78"/>
                        </a:rPr>
                        <a:t>1200ریال</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محدود</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الف</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نوع اول</a:t>
                      </a:r>
                      <a:endParaRPr lang="en-US" sz="1400" dirty="0">
                        <a:cs typeface="B Titr" pitchFamily="2" charset="-78"/>
                      </a:endParaRPr>
                    </a:p>
                  </a:txBody>
                  <a:tcPr marL="91439" marR="91439" marT="45719" marB="45719"/>
                </a:tc>
              </a:tr>
              <a:tr h="356118">
                <a:tc>
                  <a:txBody>
                    <a:bodyPr/>
                    <a:lstStyle/>
                    <a:p>
                      <a:pPr algn="ctr"/>
                      <a:r>
                        <a:rPr lang="fa-IR" sz="1400" dirty="0" smtClean="0">
                          <a:solidFill>
                            <a:srgbClr val="FF0000"/>
                          </a:solidFill>
                          <a:cs typeface="B Titr" pitchFamily="2" charset="-78"/>
                        </a:rPr>
                        <a:t>8500</a:t>
                      </a:r>
                      <a:endParaRPr lang="en-US" sz="1400" dirty="0">
                        <a:solidFill>
                          <a:srgbClr val="FF0000"/>
                        </a:solidFill>
                        <a:cs typeface="B Titr" pitchFamily="2" charset="-78"/>
                      </a:endParaRPr>
                    </a:p>
                  </a:txBody>
                  <a:tcPr marL="91439" marR="91439" marT="45719" marB="45719"/>
                </a:tc>
                <a:tc>
                  <a:txBody>
                    <a:bodyPr/>
                    <a:lstStyle/>
                    <a:p>
                      <a:pPr algn="ctr" rtl="1"/>
                      <a:r>
                        <a:rPr lang="fa-IR" sz="1400" dirty="0" smtClean="0">
                          <a:cs typeface="B Titr" pitchFamily="2" charset="-78"/>
                        </a:rPr>
                        <a:t>7500ریال</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محدود</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4و5و...</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نوع دوم</a:t>
                      </a:r>
                      <a:endParaRPr lang="en-US" sz="1400" dirty="0">
                        <a:cs typeface="B Titr" pitchFamily="2" charset="-78"/>
                      </a:endParaRPr>
                    </a:p>
                  </a:txBody>
                  <a:tcPr marL="91439" marR="91439" marT="45719" marB="45719"/>
                </a:tc>
              </a:tr>
              <a:tr h="356118">
                <a:tc>
                  <a:txBody>
                    <a:bodyPr/>
                    <a:lstStyle/>
                    <a:p>
                      <a:pPr algn="ctr"/>
                      <a:r>
                        <a:rPr lang="fa-IR" sz="1400" dirty="0" smtClean="0">
                          <a:solidFill>
                            <a:srgbClr val="FF0000"/>
                          </a:solidFill>
                          <a:cs typeface="B Titr" pitchFamily="2" charset="-78"/>
                        </a:rPr>
                        <a:t>8500</a:t>
                      </a:r>
                      <a:endParaRPr lang="en-US" sz="1400" dirty="0">
                        <a:solidFill>
                          <a:srgbClr val="FF0000"/>
                        </a:solidFill>
                        <a:cs typeface="B Titr" pitchFamily="2" charset="-78"/>
                      </a:endParaRPr>
                    </a:p>
                  </a:txBody>
                  <a:tcPr marL="91439" marR="91439" marT="45719" marB="45719"/>
                </a:tc>
                <a:tc>
                  <a:txBody>
                    <a:bodyPr/>
                    <a:lstStyle/>
                    <a:p>
                      <a:pPr algn="ctr" rtl="1"/>
                      <a:r>
                        <a:rPr lang="fa-IR" sz="1400" dirty="0" smtClean="0">
                          <a:cs typeface="B Titr" pitchFamily="2" charset="-78"/>
                        </a:rPr>
                        <a:t>8400ریال</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نامحدود</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3</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نوع سوم</a:t>
                      </a:r>
                      <a:endParaRPr lang="en-US" sz="1400" dirty="0">
                        <a:cs typeface="B Titr" pitchFamily="2" charset="-78"/>
                      </a:endParaRPr>
                    </a:p>
                  </a:txBody>
                  <a:tcPr marL="91439" marR="91439" marT="45719" marB="45719"/>
                </a:tc>
              </a:tr>
              <a:tr h="385794">
                <a:tc>
                  <a:txBody>
                    <a:bodyPr/>
                    <a:lstStyle/>
                    <a:p>
                      <a:pPr algn="ctr"/>
                      <a:r>
                        <a:rPr lang="fa-IR" sz="1400" dirty="0" smtClean="0">
                          <a:solidFill>
                            <a:srgbClr val="0000CC"/>
                          </a:solidFill>
                          <a:cs typeface="B Titr" pitchFamily="2" charset="-78"/>
                        </a:rPr>
                        <a:t>18350</a:t>
                      </a:r>
                      <a:endParaRPr lang="en-US" sz="1400" dirty="0">
                        <a:solidFill>
                          <a:srgbClr val="0000CC"/>
                        </a:solidFill>
                        <a:cs typeface="B Titr" pitchFamily="2" charset="-78"/>
                      </a:endParaRPr>
                    </a:p>
                  </a:txBody>
                  <a:tcPr marL="91439" marR="91439" marT="45719" marB="45719"/>
                </a:tc>
                <a:tc gridSpan="4">
                  <a:txBody>
                    <a:bodyPr/>
                    <a:lstStyle/>
                    <a:p>
                      <a:pPr algn="ctr" rtl="1"/>
                      <a:r>
                        <a:rPr lang="fa-IR" sz="1400" b="1" dirty="0" smtClean="0">
                          <a:solidFill>
                            <a:srgbClr val="000066"/>
                          </a:solidFill>
                          <a:cs typeface="B Titr" pitchFamily="2" charset="-78"/>
                        </a:rPr>
                        <a:t>مجموع خرید</a:t>
                      </a:r>
                      <a:endParaRPr lang="en-US" sz="1400" b="1" dirty="0">
                        <a:solidFill>
                          <a:srgbClr val="000066"/>
                        </a:solidFill>
                        <a:cs typeface="B Titr" pitchFamily="2" charset="-78"/>
                      </a:endParaRPr>
                    </a:p>
                  </a:txBody>
                  <a:tcPr marL="91439" marR="91439" marT="45719" marB="45719"/>
                </a:tc>
                <a:tc hMerge="1">
                  <a:txBody>
                    <a:bodyPr/>
                    <a:lstStyle/>
                    <a:p>
                      <a:pPr algn="ctr"/>
                      <a:endParaRPr lang="en-US" dirty="0">
                        <a:cs typeface="B Nazanin" pitchFamily="2" charset="-78"/>
                      </a:endParaRPr>
                    </a:p>
                  </a:txBody>
                  <a:tcPr/>
                </a:tc>
                <a:tc hMerge="1">
                  <a:txBody>
                    <a:bodyPr/>
                    <a:lstStyle/>
                    <a:p>
                      <a:pPr algn="ctr"/>
                      <a:endParaRPr lang="en-US" dirty="0">
                        <a:cs typeface="B Nazanin" pitchFamily="2" charset="-78"/>
                      </a:endParaRPr>
                    </a:p>
                  </a:txBody>
                  <a:tcPr/>
                </a:tc>
                <a:tc hMerge="1">
                  <a:txBody>
                    <a:bodyPr/>
                    <a:lstStyle/>
                    <a:p>
                      <a:pPr algn="ctr"/>
                      <a:endParaRPr lang="en-US" dirty="0">
                        <a:cs typeface="B Nazanin" pitchFamily="2" charset="-78"/>
                      </a:endParaRPr>
                    </a:p>
                  </a:txBody>
                  <a:tcPr/>
                </a:tc>
              </a:tr>
            </a:tbl>
          </a:graphicData>
        </a:graphic>
      </p:graphicFrame>
      <p:sp>
        <p:nvSpPr>
          <p:cNvPr id="8" name="Slide Number Placeholder 7"/>
          <p:cNvSpPr>
            <a:spLocks noGrp="1"/>
          </p:cNvSpPr>
          <p:nvPr>
            <p:ph type="sldNum" sz="quarter" idx="12"/>
          </p:nvPr>
        </p:nvSpPr>
        <p:spPr/>
        <p:txBody>
          <a:bodyPr/>
          <a:lstStyle/>
          <a:p>
            <a:pPr>
              <a:defRPr/>
            </a:pPr>
            <a:fld id="{05F6DC46-3BB2-4533-83E3-8B0B69B66590}" type="slidenum">
              <a:rPr lang="fa-IR" smtClean="0"/>
              <a:pPr>
                <a:defRPr/>
              </a:pPr>
              <a:t>33</a:t>
            </a:fld>
            <a:endParaRPr lang="fa-IR"/>
          </a:p>
        </p:txBody>
      </p:sp>
    </p:spTree>
    <p:extLst>
      <p:ext uri="{BB962C8B-B14F-4D97-AF65-F5344CB8AC3E}">
        <p14:creationId xmlns:p14="http://schemas.microsoft.com/office/powerpoint/2010/main" val="584950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143000" y="152400"/>
            <a:ext cx="6929438" cy="6236494"/>
          </a:xfrm>
          <a:prstGeom prst="rect">
            <a:avLst/>
          </a:prstGeom>
          <a:noFill/>
        </p:spPr>
      </p:pic>
    </p:spTree>
    <p:extLst>
      <p:ext uri="{BB962C8B-B14F-4D97-AF65-F5344CB8AC3E}">
        <p14:creationId xmlns:p14="http://schemas.microsoft.com/office/powerpoint/2010/main" val="2373313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61123" y="2133600"/>
            <a:ext cx="8001000" cy="3124200"/>
          </a:xfrm>
          <a:prstGeom prst="rect">
            <a:avLst/>
          </a:prstGeom>
        </p:spPr>
        <p:txBody>
          <a:bodyPr/>
          <a:lstStyle/>
          <a:p>
            <a:pPr marL="0" indent="0" algn="ctr">
              <a:buFont typeface="Wingdings 2" pitchFamily="18" charset="2"/>
              <a:buNone/>
              <a:defRPr/>
            </a:pPr>
            <a:r>
              <a:rPr lang="fa-IR" sz="3200" b="1" kern="0" dirty="0" smtClean="0">
                <a:solidFill>
                  <a:schemeClr val="tx2">
                    <a:lumMod val="75000"/>
                  </a:schemeClr>
                </a:solidFill>
                <a:cs typeface="B Titr" pitchFamily="2" charset="-78"/>
              </a:rPr>
              <a:t>بيژن </a:t>
            </a:r>
            <a:r>
              <a:rPr lang="fa-IR" sz="3200" b="1" kern="0" dirty="0" err="1" smtClean="0">
                <a:solidFill>
                  <a:schemeClr val="tx2">
                    <a:lumMod val="75000"/>
                  </a:schemeClr>
                </a:solidFill>
                <a:cs typeface="B Titr" pitchFamily="2" charset="-78"/>
              </a:rPr>
              <a:t>بيدآباد</a:t>
            </a:r>
            <a:r>
              <a:rPr lang="fa-IR" sz="3200" b="1" kern="0" dirty="0" smtClean="0">
                <a:solidFill>
                  <a:schemeClr val="tx2">
                    <a:lumMod val="75000"/>
                  </a:schemeClr>
                </a:solidFill>
                <a:cs typeface="B Titr" pitchFamily="2" charset="-78"/>
              </a:rPr>
              <a:t>                         محمود الهياري فرد</a:t>
            </a:r>
          </a:p>
          <a:p>
            <a:pPr marL="0" indent="0" algn="ctr">
              <a:buFont typeface="Wingdings 2" pitchFamily="18" charset="2"/>
              <a:buNone/>
              <a:defRPr/>
            </a:pPr>
            <a:endParaRPr lang="fa-IR" sz="2000" b="1" kern="0" dirty="0" smtClean="0">
              <a:solidFill>
                <a:srgbClr val="002060"/>
              </a:solidFill>
              <a:cs typeface="B Titr" pitchFamily="2" charset="-78"/>
            </a:endParaRPr>
          </a:p>
          <a:p>
            <a:pPr marL="0" indent="0" algn="ctr">
              <a:buFont typeface="Wingdings 2" pitchFamily="18" charset="2"/>
              <a:buNone/>
              <a:defRPr/>
            </a:pPr>
            <a:endParaRPr lang="en-US" sz="2000" b="1" kern="0" dirty="0" smtClean="0">
              <a:solidFill>
                <a:srgbClr val="002060"/>
              </a:solidFill>
              <a:cs typeface="B Titr" pitchFamily="2" charset="-78"/>
            </a:endParaRPr>
          </a:p>
          <a:p>
            <a:pPr marL="0" indent="0" algn="ctr">
              <a:buNone/>
              <a:defRPr/>
            </a:pPr>
            <a:r>
              <a:rPr lang="en-US" sz="2000" b="1" kern="0" dirty="0" smtClean="0">
                <a:solidFill>
                  <a:srgbClr val="0070C0"/>
                </a:solidFill>
                <a:cs typeface="B Titr" pitchFamily="2" charset="-78"/>
                <a:hlinkClick r:id="rId2"/>
              </a:rPr>
              <a:t>http://www.allahyarifard.ir</a:t>
            </a:r>
            <a:r>
              <a:rPr lang="en-US" sz="2000" b="1" kern="0" dirty="0" smtClean="0">
                <a:solidFill>
                  <a:srgbClr val="0070C0"/>
                </a:solidFill>
                <a:cs typeface="B Titr" pitchFamily="2" charset="-78"/>
              </a:rPr>
              <a:t>                   </a:t>
            </a:r>
            <a:r>
              <a:rPr lang="fa-IR" sz="2000" b="1" kern="0" dirty="0" smtClean="0">
                <a:solidFill>
                  <a:srgbClr val="0070C0"/>
                </a:solidFill>
                <a:cs typeface="B Titr" pitchFamily="2" charset="-78"/>
                <a:hlinkClick r:id="rId3"/>
              </a:rPr>
              <a:t> </a:t>
            </a:r>
            <a:r>
              <a:rPr lang="en-US" sz="2000" b="1" kern="0" dirty="0" smtClean="0">
                <a:solidFill>
                  <a:srgbClr val="0070C0"/>
                </a:solidFill>
                <a:cs typeface="B Titr" pitchFamily="2" charset="-78"/>
                <a:hlinkClick r:id="rId3"/>
              </a:rPr>
              <a:t>http://www.bidabad.com</a:t>
            </a:r>
            <a:r>
              <a:rPr lang="en-US" sz="2000" b="1" kern="0" dirty="0" smtClean="0">
                <a:solidFill>
                  <a:srgbClr val="0070C0"/>
                </a:solidFill>
                <a:cs typeface="B Titr" pitchFamily="2" charset="-78"/>
                <a:hlinkClick r:id="rId4"/>
              </a:rPr>
              <a:t> </a:t>
            </a:r>
            <a:r>
              <a:rPr lang="en-US" sz="2000" b="1" kern="0" dirty="0">
                <a:solidFill>
                  <a:srgbClr val="0070C0"/>
                </a:solidFill>
                <a:cs typeface="B Titr" pitchFamily="2" charset="-78"/>
                <a:hlinkClick r:id="rId4"/>
              </a:rPr>
              <a:t>M_allahyarifard@bmi.ir </a:t>
            </a:r>
            <a:r>
              <a:rPr lang="en-US" sz="2000" b="1" kern="0" dirty="0" smtClean="0">
                <a:solidFill>
                  <a:srgbClr val="0070C0"/>
                </a:solidFill>
                <a:cs typeface="B Titr" pitchFamily="2" charset="-78"/>
              </a:rPr>
              <a:t>                             </a:t>
            </a:r>
            <a:r>
              <a:rPr lang="en-US" sz="2000" b="1" kern="0" dirty="0" smtClean="0">
                <a:solidFill>
                  <a:srgbClr val="0070C0"/>
                </a:solidFill>
                <a:cs typeface="B Titr" pitchFamily="2" charset="-78"/>
                <a:hlinkClick r:id="rId5"/>
              </a:rPr>
              <a:t>bijan@bidabad.com</a:t>
            </a:r>
            <a:endParaRPr lang="fa-IR" sz="2000" b="1" kern="0" dirty="0">
              <a:solidFill>
                <a:srgbClr val="0070C0"/>
              </a:solidFill>
              <a:cs typeface="B Titr" pitchFamily="2" charset="-78"/>
            </a:endParaRPr>
          </a:p>
        </p:txBody>
      </p:sp>
      <p:pic>
        <p:nvPicPr>
          <p:cNvPr id="4096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213966"/>
            <a:ext cx="98266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025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aio\Documents\pic\پایان\1.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rot="1480124">
            <a:off x="614426" y="4532497"/>
            <a:ext cx="4752528" cy="707886"/>
          </a:xfrm>
          <a:prstGeom prst="rect">
            <a:avLst/>
          </a:prstGeom>
          <a:noFill/>
        </p:spPr>
        <p:txBody>
          <a:bodyPr wrap="square" rtlCol="0">
            <a:spAutoFit/>
          </a:bodyPr>
          <a:lstStyle/>
          <a:p>
            <a:pPr algn="ctr" rtl="1"/>
            <a:r>
              <a:rPr lang="fa-IR" sz="4000" b="1" dirty="0" smtClean="0">
                <a:cs typeface="B Nazanin" pitchFamily="2" charset="-78"/>
              </a:rPr>
              <a:t>باتشکر از توجه شما</a:t>
            </a:r>
            <a:endParaRPr lang="en-US" sz="4000" b="1" dirty="0">
              <a:cs typeface="B Nazanin" pitchFamily="2" charset="-78"/>
            </a:endParaRPr>
          </a:p>
        </p:txBody>
      </p:sp>
      <p:sp>
        <p:nvSpPr>
          <p:cNvPr id="4" name="Slide Number Placeholder 3"/>
          <p:cNvSpPr>
            <a:spLocks noGrp="1"/>
          </p:cNvSpPr>
          <p:nvPr>
            <p:ph type="sldNum" sz="quarter" idx="12"/>
          </p:nvPr>
        </p:nvSpPr>
        <p:spPr/>
        <p:txBody>
          <a:bodyPr/>
          <a:lstStyle/>
          <a:p>
            <a:fld id="{AEA206E8-F2F5-4976-9621-DE55999036D4}" type="slidenum">
              <a:rPr lang="en-US" smtClean="0"/>
              <a:pPr/>
              <a:t>36</a:t>
            </a:fld>
            <a:endParaRPr lang="en-US"/>
          </a:p>
        </p:txBody>
      </p:sp>
    </p:spTree>
    <p:extLst>
      <p:ext uri="{BB962C8B-B14F-4D97-AF65-F5344CB8AC3E}">
        <p14:creationId xmlns:p14="http://schemas.microsoft.com/office/powerpoint/2010/main" val="358285516"/>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39F343-7CCD-4150-9A72-07B355E91287}" type="slidenum">
              <a:rPr lang="en-US" smtClean="0"/>
              <a:t>4</a:t>
            </a:fld>
            <a:endParaRPr lang="en-US"/>
          </a:p>
        </p:txBody>
      </p:sp>
      <p:sp>
        <p:nvSpPr>
          <p:cNvPr id="5" name="Title 1"/>
          <p:cNvSpPr>
            <a:spLocks noGrp="1"/>
          </p:cNvSpPr>
          <p:nvPr>
            <p:ph type="title"/>
          </p:nvPr>
        </p:nvSpPr>
        <p:spPr>
          <a:xfrm>
            <a:off x="330457" y="996950"/>
            <a:ext cx="8534400" cy="530225"/>
          </a:xfrm>
        </p:spPr>
        <p:txBody>
          <a:bodyPr>
            <a:normAutofit fontScale="90000"/>
          </a:bodyPr>
          <a:lstStyle/>
          <a:p>
            <a:pPr eaLnBrk="1" hangingPunct="1"/>
            <a:r>
              <a:rPr lang="fa-IR" dirty="0" smtClean="0">
                <a:solidFill>
                  <a:srgbClr val="7B9899"/>
                </a:solidFill>
                <a:cs typeface="B Titr" pitchFamily="2" charset="-78"/>
              </a:rPr>
              <a:t/>
            </a:r>
            <a:br>
              <a:rPr lang="fa-IR" dirty="0" smtClean="0">
                <a:solidFill>
                  <a:srgbClr val="7B9899"/>
                </a:solidFill>
                <a:cs typeface="B Titr" pitchFamily="2" charset="-78"/>
              </a:rPr>
            </a:br>
            <a:r>
              <a:rPr lang="ar-SA" dirty="0" smtClean="0">
                <a:solidFill>
                  <a:srgbClr val="7B9899"/>
                </a:solidFill>
                <a:cs typeface="B Titr" pitchFamily="2" charset="-78"/>
              </a:rPr>
              <a:t>اتصال مستقيم بخش حقيقي اقتصاد به بخش پس‌انداز</a:t>
            </a:r>
            <a:endParaRPr lang="fa-IR" dirty="0" smtClean="0">
              <a:solidFill>
                <a:srgbClr val="7B9899"/>
              </a:solidFill>
              <a:cs typeface="B Titr" pitchFamily="2" charset="-78"/>
            </a:endParaRPr>
          </a:p>
        </p:txBody>
      </p:sp>
      <p:sp>
        <p:nvSpPr>
          <p:cNvPr id="6" name="Content Placeholder 2"/>
          <p:cNvSpPr txBox="1">
            <a:spLocks/>
          </p:cNvSpPr>
          <p:nvPr/>
        </p:nvSpPr>
        <p:spPr>
          <a:xfrm>
            <a:off x="301625" y="1527175"/>
            <a:ext cx="8504238" cy="51165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r>
              <a:rPr lang="ar-SA" sz="2800" dirty="0" smtClean="0">
                <a:cs typeface="B Titr" pitchFamily="2" charset="-78"/>
              </a:rPr>
              <a:t>وقتي بانكها اقدام به رفتار حداكثر كردن سود مي‌نمايند بخش واسطه‌گري مالي به صورت يك بخش مستقل در اقتصاد فعال مي‌شود و تفاوتهايي كه </a:t>
            </a:r>
            <a:r>
              <a:rPr lang="fa-IR" sz="2800" dirty="0" smtClean="0">
                <a:cs typeface="B Titr" pitchFamily="2" charset="-78"/>
              </a:rPr>
              <a:t>در سمت</a:t>
            </a:r>
            <a:r>
              <a:rPr lang="ar-SA" sz="2800" dirty="0" smtClean="0">
                <a:cs typeface="B Titr" pitchFamily="2" charset="-78"/>
              </a:rPr>
              <a:t> تقاضاي منابع با عرضة منابع در نرخ</a:t>
            </a:r>
            <a:r>
              <a:rPr lang="fa-IR" sz="2800" dirty="0" smtClean="0">
                <a:cs typeface="B Titr" pitchFamily="2" charset="-78"/>
              </a:rPr>
              <a:t>های</a:t>
            </a:r>
            <a:r>
              <a:rPr lang="ar-SA" sz="2800" dirty="0" smtClean="0">
                <a:cs typeface="B Titr" pitchFamily="2" charset="-78"/>
              </a:rPr>
              <a:t> بهرة توسط بانك‌ها ايجاد مي</a:t>
            </a:r>
            <a:r>
              <a:rPr lang="fa-IR" sz="2800" dirty="0" smtClean="0">
                <a:cs typeface="B Titr" pitchFamily="2" charset="-78"/>
              </a:rPr>
              <a:t>‌</a:t>
            </a:r>
            <a:r>
              <a:rPr lang="ar-SA" sz="2800" dirty="0" smtClean="0">
                <a:cs typeface="B Titr" pitchFamily="2" charset="-78"/>
              </a:rPr>
              <a:t>شود، نوسان در بازار‌هاي مالي را ايجاد مي‌كند. </a:t>
            </a:r>
            <a:endParaRPr lang="fa-IR" sz="2800" dirty="0" smtClean="0">
              <a:cs typeface="B Titr" pitchFamily="2" charset="-78"/>
            </a:endParaRPr>
          </a:p>
          <a:p>
            <a:pPr algn="just" rtl="1"/>
            <a:r>
              <a:rPr lang="ar-SA" sz="2800" dirty="0" smtClean="0">
                <a:cs typeface="B Titr" pitchFamily="2" charset="-78"/>
              </a:rPr>
              <a:t>از طرفي چون قراردادهاي پرداخت و دريافت وام مدت‌دار هستند، زماني طول مي‌كشد تا در صورت تغيير در عرضه يا تقاضاي منابع پس‌اندازي و پايين آمدن نرخ بهره اين اثرات به بخش عرضه و تقاضاي تسهيلات منتقل شود. اين تأخير باعث ايجاد نوسان مداوم در بازارهاي مالي مي‌شود. </a:t>
            </a:r>
            <a:endParaRPr lang="fa-IR" sz="2800" dirty="0" smtClean="0">
              <a:cs typeface="B Titr" pitchFamily="2" charset="-78"/>
            </a:endParaRP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39F343-7CCD-4150-9A72-07B355E91287}" type="slidenum">
              <a:rPr lang="en-US" smtClean="0"/>
              <a:t>5</a:t>
            </a:fld>
            <a:endParaRPr lang="en-US"/>
          </a:p>
        </p:txBody>
      </p:sp>
      <p:sp>
        <p:nvSpPr>
          <p:cNvPr id="6" name="Title 1"/>
          <p:cNvSpPr>
            <a:spLocks noGrp="1"/>
          </p:cNvSpPr>
          <p:nvPr>
            <p:ph type="title"/>
          </p:nvPr>
        </p:nvSpPr>
        <p:spPr>
          <a:xfrm>
            <a:off x="304800" y="1027113"/>
            <a:ext cx="8534400" cy="758825"/>
          </a:xfrm>
        </p:spPr>
        <p:txBody>
          <a:bodyPr/>
          <a:lstStyle/>
          <a:p>
            <a:pPr eaLnBrk="1" hangingPunct="1"/>
            <a:r>
              <a:rPr lang="fa-IR" dirty="0" smtClean="0">
                <a:solidFill>
                  <a:srgbClr val="7B9899"/>
                </a:solidFill>
                <a:cs typeface="B Titr" pitchFamily="2" charset="-78"/>
              </a:rPr>
              <a:t>بازار سرمايه گذاري- بانك - بازار سپرده گذاري</a:t>
            </a:r>
          </a:p>
        </p:txBody>
      </p:sp>
      <p:pic>
        <p:nvPicPr>
          <p:cNvPr id="7" name="Content Placeholder 5"/>
          <p:cNvPicPr>
            <a:picLocks/>
          </p:cNvPicPr>
          <p:nvPr/>
        </p:nvPicPr>
        <p:blipFill>
          <a:blip r:embed="rId2">
            <a:extLst>
              <a:ext uri="{28A0092B-C50C-407E-A947-70E740481C1C}">
                <a14:useLocalDpi xmlns:a14="http://schemas.microsoft.com/office/drawing/2010/main" val="0"/>
              </a:ext>
            </a:extLst>
          </a:blip>
          <a:srcRect l="19444" t="36176" r="28207" b="37839"/>
          <a:stretch>
            <a:fillRect/>
          </a:stretch>
        </p:blipFill>
        <p:spPr>
          <a:xfrm>
            <a:off x="214313" y="1714500"/>
            <a:ext cx="8715375" cy="4429125"/>
          </a:xfrm>
          <a:prstGeom prst="rect">
            <a:avLst/>
          </a:prstGeom>
        </p:spPr>
      </p:pic>
      <p:pic>
        <p:nvPicPr>
          <p:cNvPr id="9" name="Picture 3" descr="C:\Users\Vaio\Desktop\BMI_logo__7cb61e1a0d[1].png"/>
          <p:cNvPicPr>
            <a:picLocks noChangeAspect="1" noChangeArrowheads="1"/>
          </p:cNvPicPr>
          <p:nvPr/>
        </p:nvPicPr>
        <p:blipFill>
          <a:blip r:embed="rId3" cstate="print"/>
          <a:srcRect/>
          <a:stretch>
            <a:fillRect/>
          </a:stretch>
        </p:blipFill>
        <p:spPr bwMode="auto">
          <a:xfrm>
            <a:off x="8408094" y="188640"/>
            <a:ext cx="735905" cy="692696"/>
          </a:xfrm>
          <a:prstGeom prst="rect">
            <a:avLst/>
          </a:prstGeom>
          <a:noFill/>
        </p:spPr>
      </p:pic>
    </p:spTree>
    <p:extLst>
      <p:ext uri="{BB962C8B-B14F-4D97-AF65-F5344CB8AC3E}">
        <p14:creationId xmlns:p14="http://schemas.microsoft.com/office/powerpoint/2010/main" val="42033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049308123"/>
              </p:ext>
            </p:extLst>
          </p:nvPr>
        </p:nvGraphicFramePr>
        <p:xfrm>
          <a:off x="76200" y="184666"/>
          <a:ext cx="8684368" cy="6572250"/>
        </p:xfrm>
        <a:graphic>
          <a:graphicData uri="http://schemas.openxmlformats.org/presentationml/2006/ole">
            <mc:AlternateContent xmlns:mc="http://schemas.openxmlformats.org/markup-compatibility/2006">
              <mc:Choice xmlns:v="urn:schemas-microsoft-com:vml" Requires="v">
                <p:oleObj spid="_x0000_s1040" name="Visio" r:id="rId3" imgW="7133168" imgH="7819356" progId="Visio.Drawing.11">
                  <p:embed/>
                </p:oleObj>
              </mc:Choice>
              <mc:Fallback>
                <p:oleObj name="Visio" r:id="rId3" imgW="7133168" imgH="781935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84666"/>
                        <a:ext cx="8684368" cy="6572250"/>
                      </a:xfrm>
                      <a:prstGeom prst="rect">
                        <a:avLst/>
                      </a:prstGeom>
                      <a:noFill/>
                      <a:ln>
                        <a:noFill/>
                      </a:ln>
                      <a:extLst/>
                    </p:spPr>
                  </p:pic>
                </p:oleObj>
              </mc:Fallback>
            </mc:AlternateContent>
          </a:graphicData>
        </a:graphic>
      </p:graphicFrame>
      <p:sp>
        <p:nvSpPr>
          <p:cNvPr id="4" name="Slide Number Placeholder 3"/>
          <p:cNvSpPr>
            <a:spLocks noGrp="1"/>
          </p:cNvSpPr>
          <p:nvPr>
            <p:ph type="sldNum" sz="quarter" idx="12"/>
          </p:nvPr>
        </p:nvSpPr>
        <p:spPr/>
        <p:txBody>
          <a:bodyPr/>
          <a:lstStyle/>
          <a:p>
            <a:fld id="{5339F343-7CCD-4150-9A72-07B355E91287}" type="slidenum">
              <a:rPr lang="en-US" smtClean="0"/>
              <a:t>6</a:t>
            </a:fld>
            <a:endParaRPr lang="en-US"/>
          </a:p>
        </p:txBody>
      </p:sp>
      <p:sp>
        <p:nvSpPr>
          <p:cNvPr id="5" name="Title 1"/>
          <p:cNvSpPr>
            <a:spLocks noGrp="1"/>
          </p:cNvSpPr>
          <p:nvPr>
            <p:ph type="title" idx="4294967295"/>
          </p:nvPr>
        </p:nvSpPr>
        <p:spPr>
          <a:xfrm>
            <a:off x="304800" y="1066800"/>
            <a:ext cx="8534400" cy="758825"/>
          </a:xfrm>
        </p:spPr>
        <p:txBody>
          <a:bodyPr>
            <a:normAutofit/>
          </a:bodyPr>
          <a:lstStyle/>
          <a:p>
            <a:pPr rtl="1" eaLnBrk="1" hangingPunct="1"/>
            <a:r>
              <a:rPr lang="fa-IR" sz="3200" dirty="0" smtClean="0">
                <a:cs typeface="B Titr" pitchFamily="2" charset="-78"/>
              </a:rPr>
              <a:t>تبادل ريسك نقدينگي و هزينه نگهداري نقدينگي</a:t>
            </a:r>
          </a:p>
        </p:txBody>
      </p:sp>
      <p:sp>
        <p:nvSpPr>
          <p:cNvPr id="6" name="Rectangle 2"/>
          <p:cNvSpPr>
            <a:spLocks noChangeArrowheads="1"/>
          </p:cNvSpPr>
          <p:nvPr/>
        </p:nvSpPr>
        <p:spPr bwMode="auto">
          <a:xfrm>
            <a:off x="8959269"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fa-IR">
              <a:latin typeface="Georgia" pitchFamily="18" charset="0"/>
              <a:cs typeface="Times New Roman" pitchFamily="18" charset="0"/>
            </a:endParaRPr>
          </a:p>
        </p:txBody>
      </p:sp>
      <p:sp>
        <p:nvSpPr>
          <p:cNvPr id="8" name="Slide Number Placeholder 4"/>
          <p:cNvSpPr txBox="1">
            <a:spLocks/>
          </p:cNvSpPr>
          <p:nvPr/>
        </p:nvSpPr>
        <p:spPr>
          <a:xfrm>
            <a:off x="4267200" y="6324600"/>
            <a:ext cx="60960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1">
              <a:defRPr/>
            </a:pPr>
            <a:fld id="{7DD82149-1C3B-4237-AAE7-01E8BCB5FCFD}" type="slidenum">
              <a:rPr lang="fa-IR" smtClean="0"/>
              <a:pPr algn="l" rtl="1">
                <a:defRPr/>
              </a:pPr>
              <a:t>6</a:t>
            </a:fld>
            <a:endParaRPr lang="fa-IR"/>
          </a:p>
        </p:txBody>
      </p:sp>
      <p:pic>
        <p:nvPicPr>
          <p:cNvPr id="9" name="Picture 3" descr="C:\Users\Vaio\Desktop\BMI_logo__7cb61e1a0d[1].png"/>
          <p:cNvPicPr>
            <a:picLocks noChangeAspect="1" noChangeArrowheads="1"/>
          </p:cNvPicPr>
          <p:nvPr/>
        </p:nvPicPr>
        <p:blipFill>
          <a:blip r:embed="rId5" cstate="print"/>
          <a:srcRect/>
          <a:stretch>
            <a:fillRect/>
          </a:stretch>
        </p:blipFill>
        <p:spPr bwMode="auto">
          <a:xfrm>
            <a:off x="8316416" y="116632"/>
            <a:ext cx="735905" cy="692696"/>
          </a:xfrm>
          <a:prstGeom prst="rect">
            <a:avLst/>
          </a:prstGeom>
          <a:noFill/>
        </p:spPr>
      </p:pic>
    </p:spTree>
    <p:extLst>
      <p:ext uri="{BB962C8B-B14F-4D97-AF65-F5344CB8AC3E}">
        <p14:creationId xmlns:p14="http://schemas.microsoft.com/office/powerpoint/2010/main" val="240352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39F343-7CCD-4150-9A72-07B355E91287}" type="slidenum">
              <a:rPr lang="en-US" smtClean="0"/>
              <a:t>7</a:t>
            </a:fld>
            <a:endParaRPr lang="en-US"/>
          </a:p>
        </p:txBody>
      </p:sp>
      <p:sp>
        <p:nvSpPr>
          <p:cNvPr id="5" name="Title 1"/>
          <p:cNvSpPr>
            <a:spLocks noGrp="1"/>
          </p:cNvSpPr>
          <p:nvPr>
            <p:ph type="title"/>
          </p:nvPr>
        </p:nvSpPr>
        <p:spPr>
          <a:xfrm>
            <a:off x="415883" y="1027113"/>
            <a:ext cx="8534400" cy="758825"/>
          </a:xfrm>
        </p:spPr>
        <p:txBody>
          <a:bodyPr>
            <a:normAutofit fontScale="90000"/>
          </a:bodyPr>
          <a:lstStyle/>
          <a:p>
            <a:pPr algn="ctr" eaLnBrk="1" hangingPunct="1"/>
            <a:r>
              <a:rPr lang="fa-IR" sz="4400" dirty="0" smtClean="0">
                <a:solidFill>
                  <a:srgbClr val="7B9899"/>
                </a:solidFill>
                <a:latin typeface="IranNastaliq" pitchFamily="18" charset="0"/>
                <a:cs typeface="IranNastaliq" pitchFamily="18" charset="0"/>
              </a:rPr>
              <a:t>تعريف بانك ‍</a:t>
            </a:r>
            <a:r>
              <a:rPr lang="en-US" sz="4400" dirty="0" smtClean="0">
                <a:solidFill>
                  <a:srgbClr val="7B9899"/>
                </a:solidFill>
                <a:latin typeface="IranNastaliq" pitchFamily="18" charset="0"/>
                <a:cs typeface="IranNastaliq" pitchFamily="18" charset="0"/>
              </a:rPr>
              <a:t>PLS</a:t>
            </a:r>
            <a:endParaRPr lang="fa-IR" sz="4400" dirty="0" smtClean="0">
              <a:solidFill>
                <a:srgbClr val="7B9899"/>
              </a:solidFill>
              <a:latin typeface="IranNastaliq" pitchFamily="18" charset="0"/>
              <a:cs typeface="IranNastaliq" pitchFamily="18" charset="0"/>
            </a:endParaRPr>
          </a:p>
        </p:txBody>
      </p:sp>
      <p:sp>
        <p:nvSpPr>
          <p:cNvPr id="6" name="Content Placeholder 2"/>
          <p:cNvSpPr txBox="1">
            <a:spLocks/>
          </p:cNvSpPr>
          <p:nvPr/>
        </p:nvSpPr>
        <p:spPr>
          <a:xfrm>
            <a:off x="301625" y="1527175"/>
            <a:ext cx="8628063" cy="4973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spcBef>
                <a:spcPts val="1200"/>
              </a:spcBef>
              <a:spcAft>
                <a:spcPts val="1200"/>
              </a:spcAft>
              <a:buFont typeface="Wingdings 2" pitchFamily="18" charset="2"/>
              <a:buNone/>
              <a:defRPr/>
            </a:pPr>
            <a:r>
              <a:rPr lang="fa-IR" sz="2400" dirty="0" smtClean="0">
                <a:cs typeface="B Titr" pitchFamily="2" charset="-78"/>
              </a:rPr>
              <a:t>بانك واحدي است كه به عنوان وكيل سپرده‌گذار منابع سپرده‌ايي سپرده‌گذار را به متقاضيان تسهيلات مشاركت (مجري طرحهاي سرمايه‌گذاري) تخصيص مي‌دهد و طبق قراردادهاي مشخص سود يا زيان حاصله، بين سپرده‌گذار، بانك و سرمايه‌گذار تقسيم مي‌شود. قراردادهاي تنظيمي بانك با هركدام از طرفين مي‌تواند بر مبناي كارمزد و يا بر مبناي مشاركت در سود يا زيان باشد.</a:t>
            </a: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316416" y="116632"/>
            <a:ext cx="735905" cy="692696"/>
          </a:xfrm>
          <a:prstGeom prst="rect">
            <a:avLst/>
          </a:prstGeom>
          <a:noFill/>
        </p:spPr>
      </p:pic>
    </p:spTree>
    <p:extLst>
      <p:ext uri="{BB962C8B-B14F-4D97-AF65-F5344CB8AC3E}">
        <p14:creationId xmlns:p14="http://schemas.microsoft.com/office/powerpoint/2010/main" val="3978563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39F343-7CCD-4150-9A72-07B355E91287}" type="slidenum">
              <a:rPr lang="en-US" smtClean="0"/>
              <a:t>8</a:t>
            </a:fld>
            <a:endParaRPr lang="en-US"/>
          </a:p>
        </p:txBody>
      </p:sp>
      <p:sp>
        <p:nvSpPr>
          <p:cNvPr id="5" name="Title 103"/>
          <p:cNvSpPr>
            <a:spLocks noGrp="1"/>
          </p:cNvSpPr>
          <p:nvPr>
            <p:ph type="title" idx="4294967295"/>
          </p:nvPr>
        </p:nvSpPr>
        <p:spPr>
          <a:xfrm>
            <a:off x="3893339" y="1043462"/>
            <a:ext cx="4448885" cy="689841"/>
          </a:xfrm>
        </p:spPr>
        <p:txBody>
          <a:bodyPr>
            <a:normAutofit/>
          </a:bodyPr>
          <a:lstStyle/>
          <a:p>
            <a:pPr algn="r" rtl="1"/>
            <a:r>
              <a:rPr lang="fa-IR" sz="3000" b="1" dirty="0" smtClean="0">
                <a:solidFill>
                  <a:srgbClr val="C00000"/>
                </a:solidFill>
                <a:cs typeface="B Titr" panose="00000700000000000000" pitchFamily="2" charset="-78"/>
              </a:rPr>
              <a:t>ساختار بانكداري راستين </a:t>
            </a:r>
            <a:r>
              <a:rPr lang="en-US" sz="3000" b="1" dirty="0" smtClean="0">
                <a:solidFill>
                  <a:srgbClr val="C00000"/>
                </a:solidFill>
                <a:cs typeface="B Titr" panose="00000700000000000000" pitchFamily="2" charset="-78"/>
              </a:rPr>
              <a:t>PLS</a:t>
            </a:r>
            <a:endParaRPr lang="fa-IR" sz="3000" b="1" dirty="0" smtClean="0">
              <a:solidFill>
                <a:srgbClr val="C00000"/>
              </a:solidFill>
              <a:cs typeface="B Titr" panose="00000700000000000000" pitchFamily="2" charset="-78"/>
            </a:endParaRPr>
          </a:p>
        </p:txBody>
      </p:sp>
      <p:sp>
        <p:nvSpPr>
          <p:cNvPr id="6" name="Oval 5">
            <a:hlinkClick r:id="rId2" action="ppaction://hlinksldjump"/>
          </p:cNvPr>
          <p:cNvSpPr/>
          <p:nvPr/>
        </p:nvSpPr>
        <p:spPr>
          <a:xfrm>
            <a:off x="7633574" y="4465468"/>
            <a:ext cx="1296144" cy="654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itchFamily="2" charset="-78"/>
              </a:rPr>
              <a:t>ارکان</a:t>
            </a:r>
            <a:endParaRPr lang="en-US" b="1" dirty="0">
              <a:solidFill>
                <a:schemeClr val="tx1"/>
              </a:solidFill>
              <a:cs typeface="B Nazanin" pitchFamily="2" charset="-78"/>
            </a:endParaRPr>
          </a:p>
        </p:txBody>
      </p:sp>
      <p:sp>
        <p:nvSpPr>
          <p:cNvPr id="7" name="Oval 6">
            <a:hlinkClick r:id="rId3" action="ppaction://hlinksldjump"/>
          </p:cNvPr>
          <p:cNvSpPr/>
          <p:nvPr/>
        </p:nvSpPr>
        <p:spPr>
          <a:xfrm>
            <a:off x="6132806" y="4465468"/>
            <a:ext cx="1368152" cy="654618"/>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itchFamily="2" charset="-78"/>
              </a:rPr>
              <a:t>محصولات</a:t>
            </a:r>
            <a:endParaRPr lang="en-US" b="1" dirty="0">
              <a:solidFill>
                <a:schemeClr val="tx1"/>
              </a:solidFill>
              <a:cs typeface="B Nazanin" pitchFamily="2" charset="-78"/>
            </a:endParaRPr>
          </a:p>
        </p:txBody>
      </p:sp>
      <p:sp>
        <p:nvSpPr>
          <p:cNvPr id="8" name="Oval 7">
            <a:hlinkClick r:id="rId4" action="ppaction://hlinksldjump"/>
          </p:cNvPr>
          <p:cNvSpPr/>
          <p:nvPr/>
        </p:nvSpPr>
        <p:spPr>
          <a:xfrm>
            <a:off x="4704616" y="4465468"/>
            <a:ext cx="1296144" cy="654618"/>
          </a:xfrm>
          <a:prstGeom prst="ellipse">
            <a:avLst/>
          </a:prstGeom>
          <a:solidFill>
            <a:srgbClr val="FF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itchFamily="2" charset="-78"/>
              </a:rPr>
              <a:t>ابزار</a:t>
            </a:r>
            <a:endParaRPr lang="en-US" b="1" dirty="0">
              <a:solidFill>
                <a:schemeClr val="tx1"/>
              </a:solidFill>
              <a:cs typeface="B Nazanin" pitchFamily="2" charset="-78"/>
            </a:endParaRPr>
          </a:p>
        </p:txBody>
      </p:sp>
      <p:sp>
        <p:nvSpPr>
          <p:cNvPr id="9" name="Oval 8"/>
          <p:cNvSpPr/>
          <p:nvPr/>
        </p:nvSpPr>
        <p:spPr>
          <a:xfrm>
            <a:off x="3491880" y="1873180"/>
            <a:ext cx="2520280" cy="654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00FFFF"/>
                </a:solidFill>
                <a:cs typeface="B Nazanin" pitchFamily="2" charset="-78"/>
              </a:rPr>
              <a:t>PLS</a:t>
            </a:r>
            <a:endParaRPr lang="en-US" sz="3500" b="1" dirty="0">
              <a:solidFill>
                <a:srgbClr val="00FFFF"/>
              </a:solidFill>
              <a:cs typeface="B Nazanin" pitchFamily="2" charset="-78"/>
            </a:endParaRPr>
          </a:p>
        </p:txBody>
      </p:sp>
      <p:cxnSp>
        <p:nvCxnSpPr>
          <p:cNvPr id="10" name="Straight Arrow Connector 9"/>
          <p:cNvCxnSpPr>
            <a:endCxn id="16" idx="0"/>
          </p:cNvCxnSpPr>
          <p:nvPr/>
        </p:nvCxnSpPr>
        <p:spPr>
          <a:xfrm flipH="1">
            <a:off x="3893339" y="2615874"/>
            <a:ext cx="858681" cy="18495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4"/>
            <a:endCxn id="8" idx="0"/>
          </p:cNvCxnSpPr>
          <p:nvPr/>
        </p:nvCxnSpPr>
        <p:spPr>
          <a:xfrm>
            <a:off x="4752020" y="2615874"/>
            <a:ext cx="600668" cy="17615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4"/>
            <a:endCxn id="7" idx="0"/>
          </p:cNvCxnSpPr>
          <p:nvPr/>
        </p:nvCxnSpPr>
        <p:spPr>
          <a:xfrm>
            <a:off x="4752020" y="2615874"/>
            <a:ext cx="2064862" cy="17615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4"/>
            <a:endCxn id="6" idx="0"/>
          </p:cNvCxnSpPr>
          <p:nvPr/>
        </p:nvCxnSpPr>
        <p:spPr>
          <a:xfrm>
            <a:off x="4752020" y="2615874"/>
            <a:ext cx="3529626" cy="17615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66"/>
          <p:cNvSpPr txBox="1">
            <a:spLocks/>
          </p:cNvSpPr>
          <p:nvPr/>
        </p:nvSpPr>
        <p:spPr>
          <a:xfrm>
            <a:off x="4362450" y="2050910"/>
            <a:ext cx="457200" cy="4012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A206E8-F2F5-4976-9621-DE55999036D4}" type="slidenum">
              <a:rPr lang="en-US" smtClean="0"/>
              <a:pPr/>
              <a:t>8</a:t>
            </a:fld>
            <a:endParaRPr lang="en-US" dirty="0"/>
          </a:p>
        </p:txBody>
      </p:sp>
      <p:pic>
        <p:nvPicPr>
          <p:cNvPr id="15" name="Picture 3" descr="C:\Users\Vaio\Desktop\BMI_logo__7cb61e1a0d[1].png"/>
          <p:cNvPicPr>
            <a:picLocks noChangeAspect="1" noChangeArrowheads="1"/>
          </p:cNvPicPr>
          <p:nvPr/>
        </p:nvPicPr>
        <p:blipFill>
          <a:blip r:embed="rId5" cstate="print"/>
          <a:srcRect/>
          <a:stretch>
            <a:fillRect/>
          </a:stretch>
        </p:blipFill>
        <p:spPr bwMode="auto">
          <a:xfrm>
            <a:off x="8534400" y="1035224"/>
            <a:ext cx="576150" cy="629724"/>
          </a:xfrm>
          <a:prstGeom prst="rect">
            <a:avLst/>
          </a:prstGeom>
          <a:noFill/>
        </p:spPr>
      </p:pic>
      <p:sp>
        <p:nvSpPr>
          <p:cNvPr id="16" name="Oval 15">
            <a:hlinkClick r:id="rId6" action="ppaction://hlinksldjump"/>
          </p:cNvPr>
          <p:cNvSpPr/>
          <p:nvPr/>
        </p:nvSpPr>
        <p:spPr>
          <a:xfrm>
            <a:off x="3214678" y="4465468"/>
            <a:ext cx="1357322" cy="654618"/>
          </a:xfrm>
          <a:prstGeom prst="ellipse">
            <a:avLst/>
          </a:prstGeom>
          <a:solidFill>
            <a:srgbClr val="99FF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err="1" smtClean="0">
                <a:solidFill>
                  <a:schemeClr val="tx1"/>
                </a:solidFill>
                <a:cs typeface="B Nazanin" pitchFamily="2" charset="-78"/>
              </a:rPr>
              <a:t>زيرسيستم</a:t>
            </a:r>
            <a:r>
              <a:rPr lang="fa-IR" sz="1600" b="1" dirty="0" smtClean="0">
                <a:solidFill>
                  <a:schemeClr val="tx1"/>
                </a:solidFill>
                <a:cs typeface="B Nazanin" pitchFamily="2" charset="-78"/>
              </a:rPr>
              <a:t> </a:t>
            </a:r>
            <a:r>
              <a:rPr lang="fa-IR" sz="1600" b="1" dirty="0" err="1" smtClean="0">
                <a:solidFill>
                  <a:schemeClr val="tx1"/>
                </a:solidFill>
                <a:cs typeface="B Nazanin" pitchFamily="2" charset="-78"/>
              </a:rPr>
              <a:t>هاي</a:t>
            </a:r>
            <a:r>
              <a:rPr lang="fa-IR" sz="1600" b="1" dirty="0" smtClean="0">
                <a:solidFill>
                  <a:schemeClr val="tx1"/>
                </a:solidFill>
                <a:cs typeface="B Nazanin" pitchFamily="2" charset="-78"/>
              </a:rPr>
              <a:t> </a:t>
            </a:r>
            <a:r>
              <a:rPr lang="fa-IR" sz="1600" b="1" dirty="0" err="1" smtClean="0">
                <a:solidFill>
                  <a:schemeClr val="tx1"/>
                </a:solidFill>
                <a:cs typeface="B Nazanin" pitchFamily="2" charset="-78"/>
              </a:rPr>
              <a:t>مالي</a:t>
            </a:r>
            <a:endParaRPr lang="en-US" sz="1600" b="1" dirty="0">
              <a:solidFill>
                <a:schemeClr val="tx1"/>
              </a:solidFill>
              <a:cs typeface="B Nazanin" pitchFamily="2" charset="-78"/>
            </a:endParaRPr>
          </a:p>
        </p:txBody>
      </p:sp>
      <p:sp>
        <p:nvSpPr>
          <p:cNvPr id="17" name="Oval 16">
            <a:hlinkClick r:id="rId7" action="ppaction://hlinksldjump"/>
          </p:cNvPr>
          <p:cNvSpPr/>
          <p:nvPr/>
        </p:nvSpPr>
        <p:spPr>
          <a:xfrm>
            <a:off x="1675293" y="4442501"/>
            <a:ext cx="1396509" cy="739099"/>
          </a:xfrm>
          <a:prstGeom prst="ellipse">
            <a:avLst/>
          </a:prstGeom>
          <a:solidFill>
            <a:srgbClr val="00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700" b="1" dirty="0" err="1" smtClean="0">
                <a:solidFill>
                  <a:schemeClr val="tx1"/>
                </a:solidFill>
                <a:cs typeface="B Nazanin" pitchFamily="2" charset="-78"/>
              </a:rPr>
              <a:t>سيستم</a:t>
            </a:r>
            <a:r>
              <a:rPr lang="fa-IR" sz="1700" b="1" dirty="0" smtClean="0">
                <a:solidFill>
                  <a:schemeClr val="tx1"/>
                </a:solidFill>
                <a:cs typeface="B Nazanin" pitchFamily="2" charset="-78"/>
              </a:rPr>
              <a:t> </a:t>
            </a:r>
            <a:r>
              <a:rPr lang="fa-IR" sz="1700" b="1" dirty="0" err="1" smtClean="0">
                <a:solidFill>
                  <a:schemeClr val="tx1"/>
                </a:solidFill>
                <a:cs typeface="B Nazanin" pitchFamily="2" charset="-78"/>
              </a:rPr>
              <a:t>هاي</a:t>
            </a:r>
            <a:r>
              <a:rPr lang="fa-IR" sz="1700" b="1" dirty="0" smtClean="0">
                <a:solidFill>
                  <a:schemeClr val="tx1"/>
                </a:solidFill>
                <a:cs typeface="B Nazanin" pitchFamily="2" charset="-78"/>
              </a:rPr>
              <a:t> </a:t>
            </a:r>
            <a:r>
              <a:rPr lang="fa-IR" sz="1700" b="1" dirty="0" err="1" smtClean="0">
                <a:solidFill>
                  <a:schemeClr val="tx1"/>
                </a:solidFill>
                <a:cs typeface="B Nazanin" pitchFamily="2" charset="-78"/>
              </a:rPr>
              <a:t>مكمل</a:t>
            </a:r>
            <a:endParaRPr lang="en-US" sz="1700" b="1" dirty="0">
              <a:solidFill>
                <a:schemeClr val="tx1"/>
              </a:solidFill>
              <a:cs typeface="B Nazanin" pitchFamily="2" charset="-78"/>
            </a:endParaRPr>
          </a:p>
        </p:txBody>
      </p:sp>
      <p:sp>
        <p:nvSpPr>
          <p:cNvPr id="18" name="Oval 17">
            <a:hlinkClick r:id="rId8" action="ppaction://hlinksldjump"/>
          </p:cNvPr>
          <p:cNvSpPr/>
          <p:nvPr/>
        </p:nvSpPr>
        <p:spPr>
          <a:xfrm>
            <a:off x="214282" y="4442501"/>
            <a:ext cx="1246402" cy="739099"/>
          </a:xfrm>
          <a:prstGeom prst="ellipse">
            <a:avLst/>
          </a:prstGeom>
          <a:solidFill>
            <a:srgbClr val="FF858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700" b="1" dirty="0" smtClean="0">
                <a:solidFill>
                  <a:schemeClr val="tx1"/>
                </a:solidFill>
                <a:cs typeface="B Nazanin" pitchFamily="2" charset="-78"/>
              </a:rPr>
              <a:t>سامانه</a:t>
            </a:r>
            <a:endParaRPr lang="en-US" sz="1700" b="1" dirty="0">
              <a:solidFill>
                <a:schemeClr val="tx1"/>
              </a:solidFill>
              <a:cs typeface="B Nazanin" pitchFamily="2" charset="-78"/>
            </a:endParaRPr>
          </a:p>
        </p:txBody>
      </p:sp>
      <p:cxnSp>
        <p:nvCxnSpPr>
          <p:cNvPr id="19" name="Straight Arrow Connector 18"/>
          <p:cNvCxnSpPr>
            <a:stCxn id="9" idx="4"/>
            <a:endCxn id="17" idx="0"/>
          </p:cNvCxnSpPr>
          <p:nvPr/>
        </p:nvCxnSpPr>
        <p:spPr>
          <a:xfrm flipH="1">
            <a:off x="2373548" y="2614830"/>
            <a:ext cx="2378472" cy="17406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4"/>
            <a:endCxn id="18" idx="0"/>
          </p:cNvCxnSpPr>
          <p:nvPr/>
        </p:nvCxnSpPr>
        <p:spPr>
          <a:xfrm flipH="1">
            <a:off x="837483" y="2614830"/>
            <a:ext cx="3914537" cy="17406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584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AutoShape 3"/>
          <p:cNvSpPr>
            <a:spLocks noChangeArrowheads="1"/>
          </p:cNvSpPr>
          <p:nvPr/>
        </p:nvSpPr>
        <p:spPr bwMode="invGray">
          <a:xfrm rot="12786891">
            <a:off x="5519187" y="1443115"/>
            <a:ext cx="3449641" cy="1666876"/>
          </a:xfrm>
          <a:prstGeom prst="upArrow">
            <a:avLst>
              <a:gd name="adj1" fmla="val 56944"/>
              <a:gd name="adj2" fmla="val 50782"/>
            </a:avLst>
          </a:prstGeom>
          <a:gradFill rotWithShape="1">
            <a:gsLst>
              <a:gs pos="0">
                <a:schemeClr val="accent5">
                  <a:lumMod val="75000"/>
                </a:schemeClr>
              </a:gs>
              <a:gs pos="100000">
                <a:srgbClr val="0F2145"/>
              </a:gs>
            </a:gsLst>
            <a:lin ang="5400000" scaled="1"/>
          </a:gradFill>
          <a:ln w="9525" algn="ctr">
            <a:noFill/>
            <a:miter lim="800000"/>
            <a:headEnd/>
            <a:tailEnd/>
          </a:ln>
          <a:effectLst/>
        </p:spPr>
        <p:txBody>
          <a:bodyPr wrap="none" anchor="ctr"/>
          <a:lstStyle/>
          <a:p>
            <a:endParaRPr lang="fa-IR" dirty="0"/>
          </a:p>
        </p:txBody>
      </p:sp>
      <p:sp>
        <p:nvSpPr>
          <p:cNvPr id="5" name="Oval 4"/>
          <p:cNvSpPr/>
          <p:nvPr/>
        </p:nvSpPr>
        <p:spPr>
          <a:xfrm rot="1899841">
            <a:off x="6781447" y="1680385"/>
            <a:ext cx="129614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itchFamily="2" charset="-78"/>
              </a:rPr>
              <a:t>ارکان</a:t>
            </a:r>
            <a:endParaRPr lang="en-US" b="1" dirty="0">
              <a:solidFill>
                <a:schemeClr val="tx1"/>
              </a:solidFill>
              <a:cs typeface="B Nazanin" pitchFamily="2" charset="-78"/>
            </a:endParaRPr>
          </a:p>
        </p:txBody>
      </p:sp>
      <p:sp>
        <p:nvSpPr>
          <p:cNvPr id="6" name="TextBox 5"/>
          <p:cNvSpPr txBox="1"/>
          <p:nvPr/>
        </p:nvSpPr>
        <p:spPr>
          <a:xfrm>
            <a:off x="7429519" y="4078586"/>
            <a:ext cx="1428760" cy="369332"/>
          </a:xfrm>
          <a:prstGeom prst="rect">
            <a:avLst/>
          </a:prstGeom>
          <a:solidFill>
            <a:srgbClr val="00B0F0"/>
          </a:solidFill>
          <a:ln>
            <a:solidFill>
              <a:srgbClr val="0070C0"/>
            </a:solidFill>
            <a:prstDash val="sysDash"/>
          </a:ln>
        </p:spPr>
        <p:txBody>
          <a:bodyPr wrap="square" rtlCol="0">
            <a:spAutoFit/>
          </a:bodyPr>
          <a:lstStyle/>
          <a:p>
            <a:pPr algn="ctr"/>
            <a:r>
              <a:rPr lang="fa-IR" b="1" dirty="0" smtClean="0">
                <a:cs typeface="B Nazanin" pitchFamily="2" charset="-78"/>
              </a:rPr>
              <a:t>بانک </a:t>
            </a:r>
            <a:endParaRPr lang="en-US" b="1" dirty="0">
              <a:cs typeface="B Nazanin" pitchFamily="2" charset="-78"/>
            </a:endParaRPr>
          </a:p>
        </p:txBody>
      </p:sp>
      <p:sp>
        <p:nvSpPr>
          <p:cNvPr id="7" name="TextBox 6"/>
          <p:cNvSpPr txBox="1"/>
          <p:nvPr/>
        </p:nvSpPr>
        <p:spPr>
          <a:xfrm>
            <a:off x="4276716" y="4124062"/>
            <a:ext cx="1285884" cy="369332"/>
          </a:xfrm>
          <a:prstGeom prst="rect">
            <a:avLst/>
          </a:prstGeom>
          <a:solidFill>
            <a:srgbClr val="00B0F0"/>
          </a:solidFill>
          <a:ln>
            <a:solidFill>
              <a:schemeClr val="tx2">
                <a:lumMod val="50000"/>
              </a:schemeClr>
            </a:solidFill>
            <a:prstDash val="sysDash"/>
          </a:ln>
        </p:spPr>
        <p:txBody>
          <a:bodyPr wrap="square" rtlCol="0">
            <a:spAutoFit/>
          </a:bodyPr>
          <a:lstStyle/>
          <a:p>
            <a:pPr algn="ctr"/>
            <a:r>
              <a:rPr lang="fa-IR" b="1" dirty="0" smtClean="0">
                <a:cs typeface="B Nazanin" pitchFamily="2" charset="-78"/>
              </a:rPr>
              <a:t>ارزیاب</a:t>
            </a:r>
            <a:endParaRPr lang="en-US" b="1" dirty="0">
              <a:cs typeface="B Nazanin" pitchFamily="2" charset="-78"/>
            </a:endParaRPr>
          </a:p>
        </p:txBody>
      </p:sp>
      <p:sp>
        <p:nvSpPr>
          <p:cNvPr id="8" name="TextBox 7"/>
          <p:cNvSpPr txBox="1"/>
          <p:nvPr/>
        </p:nvSpPr>
        <p:spPr>
          <a:xfrm>
            <a:off x="2567617" y="4125265"/>
            <a:ext cx="1293294" cy="369332"/>
          </a:xfrm>
          <a:prstGeom prst="rect">
            <a:avLst/>
          </a:prstGeom>
          <a:solidFill>
            <a:srgbClr val="00B0F0"/>
          </a:solidFill>
          <a:ln>
            <a:solidFill>
              <a:schemeClr val="tx2">
                <a:lumMod val="50000"/>
              </a:schemeClr>
            </a:solidFill>
            <a:prstDash val="sysDash"/>
          </a:ln>
        </p:spPr>
        <p:txBody>
          <a:bodyPr wrap="square" rtlCol="0">
            <a:spAutoFit/>
          </a:bodyPr>
          <a:lstStyle/>
          <a:p>
            <a:pPr algn="ctr"/>
            <a:r>
              <a:rPr lang="fa-IR" b="1" dirty="0" smtClean="0">
                <a:cs typeface="B Nazanin" pitchFamily="2" charset="-78"/>
              </a:rPr>
              <a:t>امین</a:t>
            </a:r>
            <a:endParaRPr lang="en-US" b="1" dirty="0">
              <a:cs typeface="B Nazanin" pitchFamily="2" charset="-78"/>
            </a:endParaRPr>
          </a:p>
        </p:txBody>
      </p:sp>
      <p:sp>
        <p:nvSpPr>
          <p:cNvPr id="9" name="TextBox 8"/>
          <p:cNvSpPr txBox="1"/>
          <p:nvPr/>
        </p:nvSpPr>
        <p:spPr>
          <a:xfrm>
            <a:off x="500034" y="4126468"/>
            <a:ext cx="1571636" cy="369332"/>
          </a:xfrm>
          <a:prstGeom prst="rect">
            <a:avLst/>
          </a:prstGeom>
          <a:solidFill>
            <a:srgbClr val="00B0F0"/>
          </a:solidFill>
          <a:ln>
            <a:solidFill>
              <a:schemeClr val="tx2">
                <a:lumMod val="50000"/>
              </a:schemeClr>
            </a:solidFill>
            <a:prstDash val="sysDash"/>
          </a:ln>
        </p:spPr>
        <p:txBody>
          <a:bodyPr wrap="square" rtlCol="0">
            <a:spAutoFit/>
          </a:bodyPr>
          <a:lstStyle/>
          <a:p>
            <a:pPr algn="ctr"/>
            <a:r>
              <a:rPr lang="fa-IR" b="1" dirty="0" smtClean="0">
                <a:cs typeface="B Nazanin" pitchFamily="2" charset="-78"/>
              </a:rPr>
              <a:t>سپرده گذار</a:t>
            </a:r>
            <a:endParaRPr lang="en-US" b="1" dirty="0">
              <a:cs typeface="B Nazanin" pitchFamily="2" charset="-78"/>
            </a:endParaRPr>
          </a:p>
        </p:txBody>
      </p:sp>
      <p:cxnSp>
        <p:nvCxnSpPr>
          <p:cNvPr id="12" name="Straight Arrow Connector 11"/>
          <p:cNvCxnSpPr>
            <a:stCxn id="10" idx="0"/>
            <a:endCxn id="6" idx="0"/>
          </p:cNvCxnSpPr>
          <p:nvPr/>
        </p:nvCxnSpPr>
        <p:spPr>
          <a:xfrm>
            <a:off x="6788684" y="2974621"/>
            <a:ext cx="1355215" cy="1103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0"/>
            <a:endCxn id="7" idx="0"/>
          </p:cNvCxnSpPr>
          <p:nvPr/>
        </p:nvCxnSpPr>
        <p:spPr>
          <a:xfrm flipH="1">
            <a:off x="4919658" y="2974621"/>
            <a:ext cx="1869026" cy="1149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0"/>
            <a:endCxn id="8" idx="0"/>
          </p:cNvCxnSpPr>
          <p:nvPr/>
        </p:nvCxnSpPr>
        <p:spPr>
          <a:xfrm flipH="1">
            <a:off x="3214264" y="2974621"/>
            <a:ext cx="3574420" cy="1150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0"/>
            <a:endCxn id="9" idx="0"/>
          </p:cNvCxnSpPr>
          <p:nvPr/>
        </p:nvCxnSpPr>
        <p:spPr>
          <a:xfrm flipH="1">
            <a:off x="1285852" y="2974621"/>
            <a:ext cx="5502832" cy="1151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Left Arrow 13">
            <a:hlinkClick r:id="rId2" action="ppaction://hlinksldjump"/>
          </p:cNvPr>
          <p:cNvSpPr/>
          <p:nvPr/>
        </p:nvSpPr>
        <p:spPr>
          <a:xfrm>
            <a:off x="500034" y="5000636"/>
            <a:ext cx="714380"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TextBox 19"/>
          <p:cNvSpPr txBox="1"/>
          <p:nvPr/>
        </p:nvSpPr>
        <p:spPr>
          <a:xfrm>
            <a:off x="5791200" y="4108406"/>
            <a:ext cx="1428760" cy="369332"/>
          </a:xfrm>
          <a:prstGeom prst="rect">
            <a:avLst/>
          </a:prstGeom>
          <a:solidFill>
            <a:srgbClr val="00B0F0"/>
          </a:solidFill>
          <a:ln>
            <a:solidFill>
              <a:srgbClr val="0070C0"/>
            </a:solidFill>
            <a:prstDash val="sysDash"/>
          </a:ln>
        </p:spPr>
        <p:txBody>
          <a:bodyPr wrap="square" rtlCol="0">
            <a:spAutoFit/>
          </a:bodyPr>
          <a:lstStyle/>
          <a:p>
            <a:pPr algn="ctr"/>
            <a:r>
              <a:rPr lang="fa-IR" b="1" dirty="0" smtClean="0">
                <a:cs typeface="B Nazanin" pitchFamily="2" charset="-78"/>
              </a:rPr>
              <a:t>مجری </a:t>
            </a:r>
            <a:endParaRPr lang="en-US" b="1" dirty="0">
              <a:cs typeface="B Nazanin" pitchFamily="2" charset="-78"/>
            </a:endParaRPr>
          </a:p>
        </p:txBody>
      </p:sp>
      <p:cxnSp>
        <p:nvCxnSpPr>
          <p:cNvPr id="21" name="Straight Arrow Connector 20"/>
          <p:cNvCxnSpPr>
            <a:stCxn id="10" idx="0"/>
            <a:endCxn id="20" idx="0"/>
          </p:cNvCxnSpPr>
          <p:nvPr/>
        </p:nvCxnSpPr>
        <p:spPr>
          <a:xfrm flipH="1">
            <a:off x="6505580" y="2974621"/>
            <a:ext cx="283104" cy="1133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571479"/>
      </p:ext>
    </p:extLst>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2011</Words>
  <Application>Microsoft Office PowerPoint</Application>
  <PresentationFormat>On-screen Show (4:3)</PresentationFormat>
  <Paragraphs>269</Paragraphs>
  <Slides>36</Slides>
  <Notes>0</Notes>
  <HiddenSlides>6</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Office Theme</vt:lpstr>
      <vt:lpstr>Visio</vt:lpstr>
      <vt:lpstr>Equation</vt:lpstr>
      <vt:lpstr>PowerPoint Presentation</vt:lpstr>
      <vt:lpstr>PowerPoint Presentation</vt:lpstr>
      <vt:lpstr>PowerPoint Presentation</vt:lpstr>
      <vt:lpstr> اتصال مستقيم بخش حقيقي اقتصاد به بخش پس‌انداز</vt:lpstr>
      <vt:lpstr>بازار سرمايه گذاري- بانك - بازار سپرده گذاري</vt:lpstr>
      <vt:lpstr>تبادل ريسك نقدينگي و هزينه نگهداري نقدينگي</vt:lpstr>
      <vt:lpstr>تعريف بانك ‍PLS</vt:lpstr>
      <vt:lpstr>ساختار بانكداري راستين PLS</vt:lpstr>
      <vt:lpstr>PowerPoint Presentation</vt:lpstr>
      <vt:lpstr>PowerPoint Presentation</vt:lpstr>
      <vt:lpstr>PowerPoint Presentation</vt:lpstr>
      <vt:lpstr>PowerPoint Presentation</vt:lpstr>
      <vt:lpstr>PowerPoint Presentation</vt:lpstr>
      <vt:lpstr>PowerPoint Presentation</vt:lpstr>
      <vt:lpstr>ارکان PLS</vt:lpstr>
      <vt:lpstr>ابزارهای مالی PLS</vt:lpstr>
      <vt:lpstr>سپرده گذار</vt:lpstr>
      <vt:lpstr>مجری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محصولات مشاركت در سود و زيان</vt:lpstr>
      <vt:lpstr>تعامل و نوع ارتباط بانك با سپرده‌گذار</vt:lpstr>
      <vt:lpstr>تعامل و نوع ارتباط بانك با مجري</vt:lpstr>
      <vt:lpstr>پوشش‌هاي بيمه‌اي</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سازوکار اجرایی بانکداری مشارکت در سود و زیان راستین</dc:title>
  <dc:subject>بانکداری مشارکت در سود و زیان</dc:subject>
  <dc:creator>بیژن بیداباد; محمود الهیاری فرد</dc:creator>
  <cp:keywords>بانکداری اخلاقی; بانکداری اسلامی; بانکداری الکترونیک; بانکداری بدون ربا; بانکداری راستین; بانکداری عملیاتی; بانکداری; بانکداری مشارکت در سود و زیان; بانکداری مشارکت در سود و زیان راستین</cp:keywords>
  <dc:description>سازو كار اجرايي بانكداري_x000d_
مشاركت در سود و زيان راستين</dc:description>
  <cp:lastModifiedBy>Bijan Bidabad</cp:lastModifiedBy>
  <cp:revision>15</cp:revision>
  <dcterms:created xsi:type="dcterms:W3CDTF">2014-01-14T11:01:57Z</dcterms:created>
  <dcterms:modified xsi:type="dcterms:W3CDTF">2014-01-20T14:24:55Z</dcterms:modified>
  <cp:category>بانکداری راستین</cp:category>
</cp:coreProperties>
</file>